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70" r:id="rId8"/>
    <p:sldId id="269" r:id="rId9"/>
    <p:sldId id="271" r:id="rId10"/>
    <p:sldId id="274" r:id="rId11"/>
    <p:sldId id="257" r:id="rId12"/>
    <p:sldId id="258" r:id="rId13"/>
    <p:sldId id="259" r:id="rId14"/>
    <p:sldId id="260" r:id="rId15"/>
    <p:sldId id="261" r:id="rId16"/>
    <p:sldId id="262" r:id="rId17"/>
    <p:sldId id="272" r:id="rId1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1616"/>
    <a:srgbClr val="E7E7E7"/>
    <a:srgbClr val="F5E7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89" autoAdjust="0"/>
    <p:restoredTop sz="94660"/>
  </p:normalViewPr>
  <p:slideViewPr>
    <p:cSldViewPr snapToGrid="0">
      <p:cViewPr varScale="1">
        <p:scale>
          <a:sx n="112" d="100"/>
          <a:sy n="112" d="100"/>
        </p:scale>
        <p:origin x="82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C0E00-7509-48FF-AEB8-0B7F24C0782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A6A67C3B-7FE1-4F45-83FA-89BD3277B0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47001BCF-09B9-4DFF-94CB-F7BED768F012}"/>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90EFDCD2-1FA6-44B2-A6EF-3ABBE124F44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F5D31FC-C6B2-40E3-BBEF-36033A2D5B91}"/>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424148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20BCE3-A9DC-472B-9A3B-4ED98B7982B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0B2BC6E-095D-4FA7-B39C-9D5A436103D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7745C04-0E7D-462C-AAAA-5AE50330DB8E}"/>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7F893720-18C7-4241-9625-C9FDE960589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4BD2347-D45E-499A-9E13-CDB571D64E76}"/>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3988120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8ED1965-9264-403C-B2A0-09F4816D273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87E1E7A-8A1E-4345-A652-B3AB4D9AC93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4933425-053E-4E0B-AD5F-7209D6958A66}"/>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3F14C064-1456-4BBF-934C-9C52790F931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4E0C124-83A9-4276-AB34-03AF3B9EDC4F}"/>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238261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FDE37-FC64-4323-9500-0FA691C18C7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2988544-2B02-4088-96B8-E3970791AFE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E137FC2-837C-4744-8216-92CFFDF51917}"/>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DC200B87-C1B7-4A07-B28B-96C9D854ECF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42D3B55-C53E-49FA-8FCA-40D1E86052D3}"/>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1622792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53530F-23C7-4C12-96FB-757C8AAC088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30FD6DC-A92C-4059-A034-022C447B90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A74E714-DC4D-475D-B362-8CB0E1828FFE}"/>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995D96F2-DCF5-4756-973D-852DC1EB6F3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D9787CF-CE3D-46D6-9405-A391311844DB}"/>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3099978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12016-BAC1-4B5C-8E77-5511C5D6C21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20991DA-1E0F-4633-8077-4A5F9F2BDCB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5A9454A-3423-4E99-9183-E2C08088F38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133F962B-97AE-4071-AB7B-CC0D9F443E8E}"/>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6" name="Marcador de pie de página 5">
            <a:extLst>
              <a:ext uri="{FF2B5EF4-FFF2-40B4-BE49-F238E27FC236}">
                <a16:creationId xmlns:a16="http://schemas.microsoft.com/office/drawing/2014/main" id="{5A90F7CC-C8E8-43FC-A616-1884400EF87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D339F2B-BBE5-45CE-891C-E472720019D4}"/>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1088194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520732-65B2-42E6-B1DB-B7D43BF43E2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404ED71-58B1-4806-ADA2-D54229DF52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713256D-A4A9-48EF-87C8-9FBE8FB7431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CA425479-9F8B-49C8-985F-27D0159284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EFA9DBF-2AC9-4169-8D9C-37F136426D1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89DF82A-8D4C-45C2-873C-C89B12232327}"/>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8" name="Marcador de pie de página 7">
            <a:extLst>
              <a:ext uri="{FF2B5EF4-FFF2-40B4-BE49-F238E27FC236}">
                <a16:creationId xmlns:a16="http://schemas.microsoft.com/office/drawing/2014/main" id="{69B0CC1B-65C5-494C-98CF-472E99204BB4}"/>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A602DAF6-62F2-4524-8EF8-9DE8C1251BE3}"/>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3062910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A7AF48-DE0E-42DF-B330-45EB60E53F3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C034E07-0055-427F-9118-2ED432D084D4}"/>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4" name="Marcador de pie de página 3">
            <a:extLst>
              <a:ext uri="{FF2B5EF4-FFF2-40B4-BE49-F238E27FC236}">
                <a16:creationId xmlns:a16="http://schemas.microsoft.com/office/drawing/2014/main" id="{C4344CB6-0E3E-4BE9-A94F-2276DB6A252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E48E62C-735D-4E10-8485-55CCDEA4D91E}"/>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393109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574C0D5-F275-4B2E-9E39-1D710499D847}"/>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3" name="Marcador de pie de página 2">
            <a:extLst>
              <a:ext uri="{FF2B5EF4-FFF2-40B4-BE49-F238E27FC236}">
                <a16:creationId xmlns:a16="http://schemas.microsoft.com/office/drawing/2014/main" id="{DC9F5905-B02E-46C4-916E-9F729A91A27F}"/>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8A3D88C5-5919-44BD-A381-51C73F329373}"/>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368585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2D425-EDE6-484A-B18B-473E446B65D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7F9B9C8-0BC3-4B8A-B26C-DAAA8D87C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E080A96-4979-486C-B4F8-B90A1B9DF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DA2AD81-6929-4224-99EE-71C35C4E24AC}"/>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6" name="Marcador de pie de página 5">
            <a:extLst>
              <a:ext uri="{FF2B5EF4-FFF2-40B4-BE49-F238E27FC236}">
                <a16:creationId xmlns:a16="http://schemas.microsoft.com/office/drawing/2014/main" id="{09F16461-CDC5-42F3-B56C-7AA0BBF37F1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7232072-861B-4A70-A3C8-59E5116C94E8}"/>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1765206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24FF8-BBBF-439E-994F-D7AFC301CA9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90D3B7B-DA92-406F-9AD2-AEB13DDE9A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58ECC521-4400-43B0-8633-CC9E9F157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3A278E7-211C-4AF6-9012-83C5BF1FFAB1}"/>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6" name="Marcador de pie de página 5">
            <a:extLst>
              <a:ext uri="{FF2B5EF4-FFF2-40B4-BE49-F238E27FC236}">
                <a16:creationId xmlns:a16="http://schemas.microsoft.com/office/drawing/2014/main" id="{CA81A412-D1B9-47DE-B28D-4782F8375CF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0793979-A803-498E-823F-42C5ED83FDEA}"/>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4182446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200A843-70E1-4B3B-BFF9-A1AB6AAA50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678443B-48FB-4A74-AD1E-31A298EEA7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F35D954-1BF2-4200-84F0-B744A6087A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7CADD2B3-20FA-49C3-BC69-398210CD72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A2AB250-AA7E-4D48-988C-332AE41C27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50DD4-B757-4168-AAB4-4B69F258E79E}" type="slidenum">
              <a:rPr lang="es-MX" smtClean="0"/>
              <a:t>‹Nº›</a:t>
            </a:fld>
            <a:endParaRPr lang="es-MX"/>
          </a:p>
        </p:txBody>
      </p:sp>
    </p:spTree>
    <p:extLst>
      <p:ext uri="{BB962C8B-B14F-4D97-AF65-F5344CB8AC3E}">
        <p14:creationId xmlns:p14="http://schemas.microsoft.com/office/powerpoint/2010/main" val="3828791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D33F7-9513-47BC-85EA-5117BC1634F4}"/>
              </a:ext>
            </a:extLst>
          </p:cNvPr>
          <p:cNvSpPr>
            <a:spLocks noGrp="1"/>
          </p:cNvSpPr>
          <p:nvPr>
            <p:ph type="ctrTitle"/>
          </p:nvPr>
        </p:nvSpPr>
        <p:spPr>
          <a:xfrm>
            <a:off x="1524000" y="3127301"/>
            <a:ext cx="9144000" cy="1097913"/>
          </a:xfrm>
        </p:spPr>
        <p:txBody>
          <a:bodyPr/>
          <a:lstStyle/>
          <a:p>
            <a:r>
              <a:rPr lang="es-MX" dirty="0">
                <a:latin typeface="IBM Plex Sans Medium" panose="020B0603050203000203" pitchFamily="34" charset="0"/>
              </a:rPr>
              <a:t>Evaluación Unidad 1</a:t>
            </a:r>
          </a:p>
        </p:txBody>
      </p:sp>
      <p:sp>
        <p:nvSpPr>
          <p:cNvPr id="3" name="Subtítulo 2">
            <a:extLst>
              <a:ext uri="{FF2B5EF4-FFF2-40B4-BE49-F238E27FC236}">
                <a16:creationId xmlns:a16="http://schemas.microsoft.com/office/drawing/2014/main" id="{06E4BD10-6B6E-44BE-855D-0B9311FB3635}"/>
              </a:ext>
            </a:extLst>
          </p:cNvPr>
          <p:cNvSpPr>
            <a:spLocks noGrp="1"/>
          </p:cNvSpPr>
          <p:nvPr>
            <p:ph type="subTitle" idx="1"/>
          </p:nvPr>
        </p:nvSpPr>
        <p:spPr>
          <a:xfrm>
            <a:off x="1524000" y="4379706"/>
            <a:ext cx="9144000" cy="1655762"/>
          </a:xfrm>
        </p:spPr>
        <p:txBody>
          <a:bodyPr>
            <a:normAutofit/>
          </a:bodyPr>
          <a:lstStyle/>
          <a:p>
            <a:r>
              <a:rPr lang="es-MX" sz="1400" dirty="0">
                <a:latin typeface="IBM Plex Sans Light" panose="020B0403050203000203" pitchFamily="34" charset="0"/>
              </a:rPr>
              <a:t>Instituto Tecnológico de Durango</a:t>
            </a:r>
          </a:p>
          <a:p>
            <a:r>
              <a:rPr lang="es-MX" sz="1400" dirty="0">
                <a:latin typeface="IBM Plex Sans Light" panose="020B0403050203000203" pitchFamily="34" charset="0"/>
              </a:rPr>
              <a:t>Departamento de metal-mecánica</a:t>
            </a:r>
          </a:p>
          <a:p>
            <a:r>
              <a:rPr lang="es-MX" sz="1400" dirty="0">
                <a:latin typeface="IBM Plex Sans Light" panose="020B0403050203000203" pitchFamily="34" charset="0"/>
              </a:rPr>
              <a:t>Manufactura avanzada 8UU</a:t>
            </a:r>
          </a:p>
          <a:p>
            <a:r>
              <a:rPr lang="es-MX" sz="1400" dirty="0">
                <a:latin typeface="IBM Plex Sans Light" panose="020B0403050203000203" pitchFamily="34" charset="0"/>
              </a:rPr>
              <a:t>Ing. Raúl Amador Vazquez</a:t>
            </a:r>
          </a:p>
          <a:p>
            <a:r>
              <a:rPr lang="es-MX" sz="1400" dirty="0">
                <a:latin typeface="IBM Plex Sans Light" panose="020B0403050203000203" pitchFamily="34" charset="0"/>
              </a:rPr>
              <a:t>José Alberto Ramos Galarza</a:t>
            </a:r>
          </a:p>
          <a:p>
            <a:endParaRPr lang="es-MX" sz="1600" dirty="0">
              <a:latin typeface="IBM Plex Sans Light" panose="020B0403050203000203" pitchFamily="34" charset="0"/>
            </a:endParaRPr>
          </a:p>
          <a:p>
            <a:endParaRPr lang="es-MX" dirty="0"/>
          </a:p>
        </p:txBody>
      </p:sp>
      <p:pic>
        <p:nvPicPr>
          <p:cNvPr id="2050" name="Picture 2">
            <a:extLst>
              <a:ext uri="{FF2B5EF4-FFF2-40B4-BE49-F238E27FC236}">
                <a16:creationId xmlns:a16="http://schemas.microsoft.com/office/drawing/2014/main" id="{54F94081-CC75-425D-9967-6C9FA17C5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348" y="583250"/>
            <a:ext cx="1753303" cy="215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567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Ejemplo</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sp>
        <p:nvSpPr>
          <p:cNvPr id="10" name="CuadroTexto 9">
            <a:extLst>
              <a:ext uri="{FF2B5EF4-FFF2-40B4-BE49-F238E27FC236}">
                <a16:creationId xmlns:a16="http://schemas.microsoft.com/office/drawing/2014/main" id="{2DEC67C5-904B-4551-96B5-DA5827C89196}"/>
              </a:ext>
            </a:extLst>
          </p:cNvPr>
          <p:cNvSpPr txBox="1"/>
          <p:nvPr/>
        </p:nvSpPr>
        <p:spPr>
          <a:xfrm>
            <a:off x="752031" y="2929658"/>
            <a:ext cx="6267078" cy="703462"/>
          </a:xfrm>
          <a:prstGeom prst="rect">
            <a:avLst/>
          </a:prstGeom>
          <a:noFill/>
        </p:spPr>
        <p:txBody>
          <a:bodyPr wrap="square" rtlCol="0">
            <a:spAutoFit/>
          </a:bodyPr>
          <a:lstStyle/>
          <a:p>
            <a:pPr>
              <a:lnSpc>
                <a:spcPct val="150000"/>
              </a:lnSpc>
            </a:pPr>
            <a:r>
              <a:rPr lang="es-MX" sz="1400" dirty="0">
                <a:latin typeface="IBM Plex Sans Light" panose="020B0403050203000203" pitchFamily="34" charset="0"/>
              </a:rPr>
              <a:t>A continuación se muestra como se ve un código generado por un slicer como Cura para una impresora 3D</a:t>
            </a:r>
          </a:p>
        </p:txBody>
      </p:sp>
      <p:pic>
        <p:nvPicPr>
          <p:cNvPr id="4" name="Imagen 3">
            <a:extLst>
              <a:ext uri="{FF2B5EF4-FFF2-40B4-BE49-F238E27FC236}">
                <a16:creationId xmlns:a16="http://schemas.microsoft.com/office/drawing/2014/main" id="{BA5D91B6-C31A-40F5-975E-CF987908198C}"/>
              </a:ext>
            </a:extLst>
          </p:cNvPr>
          <p:cNvPicPr>
            <a:picLocks noChangeAspect="1"/>
          </p:cNvPicPr>
          <p:nvPr/>
        </p:nvPicPr>
        <p:blipFill>
          <a:blip r:embed="rId2"/>
          <a:stretch>
            <a:fillRect/>
          </a:stretch>
        </p:blipFill>
        <p:spPr>
          <a:xfrm>
            <a:off x="7327176" y="0"/>
            <a:ext cx="4864824" cy="6858000"/>
          </a:xfrm>
          <a:prstGeom prst="rect">
            <a:avLst/>
          </a:prstGeom>
        </p:spPr>
      </p:pic>
    </p:spTree>
    <p:extLst>
      <p:ext uri="{BB962C8B-B14F-4D97-AF65-F5344CB8AC3E}">
        <p14:creationId xmlns:p14="http://schemas.microsoft.com/office/powerpoint/2010/main" val="808666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5090F54-F6F3-49BF-9251-CD66B7F12A2E}"/>
              </a:ext>
            </a:extLst>
          </p:cNvPr>
          <p:cNvPicPr>
            <a:picLocks noChangeAspect="1"/>
          </p:cNvPicPr>
          <p:nvPr/>
        </p:nvPicPr>
        <p:blipFill>
          <a:blip r:embed="rId2"/>
          <a:stretch>
            <a:fillRect/>
          </a:stretch>
        </p:blipFill>
        <p:spPr>
          <a:xfrm>
            <a:off x="6409670" y="2150018"/>
            <a:ext cx="4101311" cy="3167563"/>
          </a:xfrm>
          <a:prstGeom prst="rect">
            <a:avLst/>
          </a:prstGeom>
          <a:ln>
            <a:noFill/>
          </a:ln>
          <a:effectLst>
            <a:outerShdw blurRad="190500" algn="tl" rotWithShape="0">
              <a:srgbClr val="000000">
                <a:alpha val="70000"/>
              </a:srgbClr>
            </a:outerShdw>
          </a:effectLst>
        </p:spPr>
      </p:pic>
      <p:pic>
        <p:nvPicPr>
          <p:cNvPr id="11" name="Imagen 10">
            <a:extLst>
              <a:ext uri="{FF2B5EF4-FFF2-40B4-BE49-F238E27FC236}">
                <a16:creationId xmlns:a16="http://schemas.microsoft.com/office/drawing/2014/main" id="{4B61A54A-7540-4EBA-8415-D065A40121DD}"/>
              </a:ext>
            </a:extLst>
          </p:cNvPr>
          <p:cNvPicPr>
            <a:picLocks noChangeAspect="1"/>
          </p:cNvPicPr>
          <p:nvPr/>
        </p:nvPicPr>
        <p:blipFill rotWithShape="1">
          <a:blip r:embed="rId3"/>
          <a:srcRect t="155" b="-1"/>
          <a:stretch/>
        </p:blipFill>
        <p:spPr>
          <a:xfrm>
            <a:off x="2093532" y="2150019"/>
            <a:ext cx="3688799" cy="3167562"/>
          </a:xfrm>
          <a:prstGeom prst="rect">
            <a:avLst/>
          </a:prstGeom>
          <a:ln>
            <a:noFill/>
          </a:ln>
          <a:effectLst>
            <a:outerShdw blurRad="190500" algn="tl" rotWithShape="0">
              <a:srgbClr val="000000">
                <a:alpha val="70000"/>
              </a:srgbClr>
            </a:outerShdw>
          </a:effectLst>
        </p:spPr>
      </p:pic>
      <p:sp>
        <p:nvSpPr>
          <p:cNvPr id="12" name="CuadroTexto 11">
            <a:extLst>
              <a:ext uri="{FF2B5EF4-FFF2-40B4-BE49-F238E27FC236}">
                <a16:creationId xmlns:a16="http://schemas.microsoft.com/office/drawing/2014/main" id="{0DE74837-A13A-4A8F-A71B-5F0B8AC838C4}"/>
              </a:ext>
            </a:extLst>
          </p:cNvPr>
          <p:cNvSpPr txBox="1"/>
          <p:nvPr/>
        </p:nvSpPr>
        <p:spPr>
          <a:xfrm>
            <a:off x="705658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RESULTADO</a:t>
            </a:r>
          </a:p>
        </p:txBody>
      </p:sp>
      <p:sp>
        <p:nvSpPr>
          <p:cNvPr id="13" name="CuadroTexto 12">
            <a:extLst>
              <a:ext uri="{FF2B5EF4-FFF2-40B4-BE49-F238E27FC236}">
                <a16:creationId xmlns:a16="http://schemas.microsoft.com/office/drawing/2014/main" id="{530D0EB7-7B93-40C7-8FC3-284FBD9479B3}"/>
              </a:ext>
            </a:extLst>
          </p:cNvPr>
          <p:cNvSpPr txBox="1"/>
          <p:nvPr/>
        </p:nvSpPr>
        <p:spPr>
          <a:xfrm>
            <a:off x="253862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CÓDIGO</a:t>
            </a:r>
          </a:p>
        </p:txBody>
      </p:sp>
      <p:sp>
        <p:nvSpPr>
          <p:cNvPr id="14" name="CuadroTexto 13">
            <a:extLst>
              <a:ext uri="{FF2B5EF4-FFF2-40B4-BE49-F238E27FC236}">
                <a16:creationId xmlns:a16="http://schemas.microsoft.com/office/drawing/2014/main" id="{3F54A54F-F942-47E4-A8AC-E9875889BF08}"/>
              </a:ext>
            </a:extLst>
          </p:cNvPr>
          <p:cNvSpPr txBox="1"/>
          <p:nvPr/>
        </p:nvSpPr>
        <p:spPr>
          <a:xfrm>
            <a:off x="4696691" y="648773"/>
            <a:ext cx="2798618" cy="523220"/>
          </a:xfrm>
          <a:prstGeom prst="rect">
            <a:avLst/>
          </a:prstGeom>
          <a:noFill/>
        </p:spPr>
        <p:txBody>
          <a:bodyPr wrap="square" rtlCol="0">
            <a:spAutoFit/>
          </a:bodyPr>
          <a:lstStyle/>
          <a:p>
            <a:pPr algn="ctr"/>
            <a:r>
              <a:rPr lang="es-MX" sz="2800" dirty="0">
                <a:solidFill>
                  <a:srgbClr val="161616"/>
                </a:solidFill>
                <a:latin typeface="IBM Plex Sans Medium" panose="020B0603050203000203" pitchFamily="34" charset="0"/>
              </a:rPr>
              <a:t>PROGRAMA 1</a:t>
            </a:r>
          </a:p>
        </p:txBody>
      </p:sp>
    </p:spTree>
    <p:extLst>
      <p:ext uri="{BB962C8B-B14F-4D97-AF65-F5344CB8AC3E}">
        <p14:creationId xmlns:p14="http://schemas.microsoft.com/office/powerpoint/2010/main" val="106193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 name="Imagen 63">
            <a:extLst>
              <a:ext uri="{FF2B5EF4-FFF2-40B4-BE49-F238E27FC236}">
                <a16:creationId xmlns:a16="http://schemas.microsoft.com/office/drawing/2014/main" id="{417FDC86-2169-4872-916F-86573CCF60FB}"/>
              </a:ext>
            </a:extLst>
          </p:cNvPr>
          <p:cNvPicPr>
            <a:picLocks noChangeAspect="1"/>
          </p:cNvPicPr>
          <p:nvPr/>
        </p:nvPicPr>
        <p:blipFill>
          <a:blip r:embed="rId2"/>
          <a:stretch>
            <a:fillRect/>
          </a:stretch>
        </p:blipFill>
        <p:spPr>
          <a:xfrm>
            <a:off x="3940278" y="1235230"/>
            <a:ext cx="5007169" cy="4233334"/>
          </a:xfrm>
          <a:prstGeom prst="rect">
            <a:avLst/>
          </a:prstGeom>
        </p:spPr>
      </p:pic>
      <p:cxnSp>
        <p:nvCxnSpPr>
          <p:cNvPr id="28" name="Conector recto de flecha 27">
            <a:extLst>
              <a:ext uri="{FF2B5EF4-FFF2-40B4-BE49-F238E27FC236}">
                <a16:creationId xmlns:a16="http://schemas.microsoft.com/office/drawing/2014/main" id="{41EB423D-E22A-4ED8-BC3A-5674B5B94BA5}"/>
              </a:ext>
            </a:extLst>
          </p:cNvPr>
          <p:cNvCxnSpPr/>
          <p:nvPr/>
        </p:nvCxnSpPr>
        <p:spPr>
          <a:xfrm flipH="1" flipV="1">
            <a:off x="3367043" y="2144995"/>
            <a:ext cx="1410056" cy="30764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29" name="CuadroTexto 28">
            <a:extLst>
              <a:ext uri="{FF2B5EF4-FFF2-40B4-BE49-F238E27FC236}">
                <a16:creationId xmlns:a16="http://schemas.microsoft.com/office/drawing/2014/main" id="{C2873CF4-4B61-460C-8456-2B3BDE5A8156}"/>
              </a:ext>
            </a:extLst>
          </p:cNvPr>
          <p:cNvSpPr txBox="1"/>
          <p:nvPr/>
        </p:nvSpPr>
        <p:spPr>
          <a:xfrm>
            <a:off x="1179320" y="1709159"/>
            <a:ext cx="2187723" cy="830997"/>
          </a:xfrm>
          <a:prstGeom prst="rect">
            <a:avLst/>
          </a:prstGeom>
          <a:noFill/>
        </p:spPr>
        <p:txBody>
          <a:bodyPr wrap="square" rtlCol="0">
            <a:spAutoFit/>
          </a:bodyPr>
          <a:lstStyle/>
          <a:p>
            <a:r>
              <a:rPr lang="es-MX" sz="1200" dirty="0">
                <a:solidFill>
                  <a:srgbClr val="161616"/>
                </a:solidFill>
                <a:latin typeface="IBM Plex Sans Medium" panose="020B0603050203000203" pitchFamily="34" charset="0"/>
              </a:rPr>
              <a:t>T1 D1 Define la herramienta a utilizar, esto en realidad esta bien</a:t>
            </a:r>
          </a:p>
          <a:p>
            <a:r>
              <a:rPr lang="en-US" sz="1200" dirty="0">
                <a:latin typeface="IBM Plex Sans Medium" panose="020B0603050203000203" pitchFamily="34" charset="0"/>
              </a:rPr>
              <a:t>  </a:t>
            </a:r>
            <a:endParaRPr lang="es-MX" sz="1200" dirty="0">
              <a:latin typeface="IBM Plex Sans Medium" panose="020B0603050203000203" pitchFamily="34" charset="0"/>
            </a:endParaRPr>
          </a:p>
        </p:txBody>
      </p:sp>
      <p:sp>
        <p:nvSpPr>
          <p:cNvPr id="30" name="CuadroTexto 29">
            <a:extLst>
              <a:ext uri="{FF2B5EF4-FFF2-40B4-BE49-F238E27FC236}">
                <a16:creationId xmlns:a16="http://schemas.microsoft.com/office/drawing/2014/main" id="{74A57875-292C-4EE7-AAA8-016033AB4B11}"/>
              </a:ext>
            </a:extLst>
          </p:cNvPr>
          <p:cNvSpPr txBox="1"/>
          <p:nvPr/>
        </p:nvSpPr>
        <p:spPr>
          <a:xfrm>
            <a:off x="1179319" y="2801716"/>
            <a:ext cx="2273182" cy="646331"/>
          </a:xfrm>
          <a:prstGeom prst="rect">
            <a:avLst/>
          </a:prstGeom>
          <a:noFill/>
        </p:spPr>
        <p:txBody>
          <a:bodyPr wrap="square" rtlCol="0">
            <a:spAutoFit/>
          </a:bodyPr>
          <a:lstStyle/>
          <a:p>
            <a:r>
              <a:rPr lang="es-MX" sz="1200" dirty="0">
                <a:latin typeface="IBM Plex Sans Medium" panose="020B0603050203000203" pitchFamily="34" charset="0"/>
              </a:rPr>
              <a:t>G43 Z0: Se olvido el parámetro de la herramienta en este caso H01 </a:t>
            </a:r>
          </a:p>
        </p:txBody>
      </p:sp>
      <p:cxnSp>
        <p:nvCxnSpPr>
          <p:cNvPr id="31" name="Conector recto de flecha 30">
            <a:extLst>
              <a:ext uri="{FF2B5EF4-FFF2-40B4-BE49-F238E27FC236}">
                <a16:creationId xmlns:a16="http://schemas.microsoft.com/office/drawing/2014/main" id="{F2D9D60F-9084-466D-B1AB-CA723C00D60D}"/>
              </a:ext>
            </a:extLst>
          </p:cNvPr>
          <p:cNvCxnSpPr>
            <a:cxnSpLocks/>
            <a:endCxn id="30" idx="3"/>
          </p:cNvCxnSpPr>
          <p:nvPr/>
        </p:nvCxnSpPr>
        <p:spPr>
          <a:xfrm flipH="1">
            <a:off x="3452501" y="2982482"/>
            <a:ext cx="1324598" cy="14240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5" name="Conector recto de flecha 34">
            <a:extLst>
              <a:ext uri="{FF2B5EF4-FFF2-40B4-BE49-F238E27FC236}">
                <a16:creationId xmlns:a16="http://schemas.microsoft.com/office/drawing/2014/main" id="{960D6B4C-0448-4B63-ADDE-69FD6112C80D}"/>
              </a:ext>
            </a:extLst>
          </p:cNvPr>
          <p:cNvCxnSpPr>
            <a:cxnSpLocks/>
          </p:cNvCxnSpPr>
          <p:nvPr/>
        </p:nvCxnSpPr>
        <p:spPr>
          <a:xfrm flipH="1">
            <a:off x="2905570" y="3352088"/>
            <a:ext cx="1871529" cy="531043"/>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37" name="CuadroTexto 36">
            <a:extLst>
              <a:ext uri="{FF2B5EF4-FFF2-40B4-BE49-F238E27FC236}">
                <a16:creationId xmlns:a16="http://schemas.microsoft.com/office/drawing/2014/main" id="{8CD80E1F-FD85-4E56-887E-BBB8D591C09E}"/>
              </a:ext>
            </a:extLst>
          </p:cNvPr>
          <p:cNvSpPr txBox="1"/>
          <p:nvPr/>
        </p:nvSpPr>
        <p:spPr>
          <a:xfrm>
            <a:off x="1179319" y="3744632"/>
            <a:ext cx="2273182" cy="276999"/>
          </a:xfrm>
          <a:prstGeom prst="rect">
            <a:avLst/>
          </a:prstGeom>
          <a:noFill/>
        </p:spPr>
        <p:txBody>
          <a:bodyPr wrap="square" rtlCol="0">
            <a:spAutoFit/>
          </a:bodyPr>
          <a:lstStyle/>
          <a:p>
            <a:r>
              <a:rPr lang="en-US" sz="1200" dirty="0">
                <a:latin typeface="IBM Plex Sans Medium" panose="020B0603050203000203" pitchFamily="34" charset="0"/>
              </a:rPr>
              <a:t>G</a:t>
            </a:r>
            <a:r>
              <a:rPr lang="es-MX" sz="1200" dirty="0">
                <a:latin typeface="IBM Plex Sans Medium" panose="020B0603050203000203" pitchFamily="34" charset="0"/>
              </a:rPr>
              <a:t>37: No es necesario</a:t>
            </a:r>
          </a:p>
        </p:txBody>
      </p:sp>
      <p:sp>
        <p:nvSpPr>
          <p:cNvPr id="43" name="CuadroTexto 42">
            <a:extLst>
              <a:ext uri="{FF2B5EF4-FFF2-40B4-BE49-F238E27FC236}">
                <a16:creationId xmlns:a16="http://schemas.microsoft.com/office/drawing/2014/main" id="{1EF1D2F2-9F4A-4875-A969-2C0B9DF001D5}"/>
              </a:ext>
            </a:extLst>
          </p:cNvPr>
          <p:cNvSpPr txBox="1"/>
          <p:nvPr/>
        </p:nvSpPr>
        <p:spPr>
          <a:xfrm>
            <a:off x="1269167" y="4475193"/>
            <a:ext cx="2273182" cy="1015663"/>
          </a:xfrm>
          <a:prstGeom prst="rect">
            <a:avLst/>
          </a:prstGeom>
          <a:noFill/>
        </p:spPr>
        <p:txBody>
          <a:bodyPr wrap="square" rtlCol="0">
            <a:spAutoFit/>
          </a:bodyPr>
          <a:lstStyle/>
          <a:p>
            <a:r>
              <a:rPr lang="en-US" sz="1200" dirty="0">
                <a:latin typeface="IBM Plex Sans Medium" panose="020B0603050203000203" pitchFamily="34" charset="0"/>
              </a:rPr>
              <a:t>G38: La </a:t>
            </a:r>
            <a:r>
              <a:rPr lang="es-MX" sz="1200" dirty="0">
                <a:latin typeface="IBM Plex Sans Medium" panose="020B0603050203000203" pitchFamily="34" charset="0"/>
              </a:rPr>
              <a:t>salida</a:t>
            </a:r>
            <a:r>
              <a:rPr lang="en-US" sz="1200" dirty="0">
                <a:latin typeface="IBM Plex Sans Medium" panose="020B0603050203000203" pitchFamily="34" charset="0"/>
              </a:rPr>
              <a:t> </a:t>
            </a:r>
            <a:r>
              <a:rPr lang="en-US" sz="1200" dirty="0" err="1">
                <a:latin typeface="IBM Plex Sans Medium" panose="020B0603050203000203" pitchFamily="34" charset="0"/>
              </a:rPr>
              <a:t>tangencial</a:t>
            </a:r>
            <a:r>
              <a:rPr lang="en-US" sz="1200" dirty="0">
                <a:latin typeface="IBM Plex Sans Medium" panose="020B0603050203000203" pitchFamily="34" charset="0"/>
              </a:rPr>
              <a:t> no se </a:t>
            </a:r>
            <a:r>
              <a:rPr lang="en-US" sz="1200" dirty="0" err="1">
                <a:latin typeface="IBM Plex Sans Medium" panose="020B0603050203000203" pitchFamily="34" charset="0"/>
              </a:rPr>
              <a:t>aplica</a:t>
            </a:r>
            <a:r>
              <a:rPr lang="en-US" sz="1200" dirty="0">
                <a:latin typeface="IBM Plex Sans Medium" panose="020B0603050203000203" pitchFamily="34" charset="0"/>
              </a:rPr>
              <a:t> </a:t>
            </a:r>
            <a:r>
              <a:rPr lang="en-US" sz="1200" dirty="0" err="1">
                <a:latin typeface="IBM Plex Sans Medium" panose="020B0603050203000203" pitchFamily="34" charset="0"/>
              </a:rPr>
              <a:t>correctamente</a:t>
            </a:r>
            <a:r>
              <a:rPr lang="en-US" sz="1200" dirty="0">
                <a:latin typeface="IBM Plex Sans Medium" panose="020B0603050203000203" pitchFamily="34" charset="0"/>
              </a:rPr>
              <a:t>, </a:t>
            </a:r>
            <a:r>
              <a:rPr lang="en-US" sz="1200" dirty="0" err="1">
                <a:latin typeface="IBM Plex Sans Medium" panose="020B0603050203000203" pitchFamily="34" charset="0"/>
              </a:rPr>
              <a:t>hace</a:t>
            </a:r>
            <a:r>
              <a:rPr lang="en-US" sz="1200" dirty="0">
                <a:latin typeface="IBM Plex Sans Medium" panose="020B0603050203000203" pitchFamily="34" charset="0"/>
              </a:rPr>
              <a:t> que se </a:t>
            </a:r>
            <a:r>
              <a:rPr lang="en-US" sz="1200" dirty="0" err="1">
                <a:latin typeface="IBM Plex Sans Medium" panose="020B0603050203000203" pitchFamily="34" charset="0"/>
              </a:rPr>
              <a:t>salte</a:t>
            </a:r>
            <a:r>
              <a:rPr lang="en-US" sz="1200" dirty="0">
                <a:latin typeface="IBM Plex Sans Medium" panose="020B0603050203000203" pitchFamily="34" charset="0"/>
              </a:rPr>
              <a:t> la linea y se </a:t>
            </a:r>
            <a:r>
              <a:rPr lang="en-US" sz="1200" dirty="0" err="1">
                <a:latin typeface="IBM Plex Sans Medium" panose="020B0603050203000203" pitchFamily="34" charset="0"/>
              </a:rPr>
              <a:t>mueva</a:t>
            </a:r>
            <a:r>
              <a:rPr lang="en-US" sz="1200" dirty="0">
                <a:latin typeface="IBM Plex Sans Medium" panose="020B0603050203000203" pitchFamily="34" charset="0"/>
              </a:rPr>
              <a:t> </a:t>
            </a:r>
            <a:r>
              <a:rPr lang="en-US" sz="1200" dirty="0" err="1">
                <a:latin typeface="IBM Plex Sans Medium" panose="020B0603050203000203" pitchFamily="34" charset="0"/>
              </a:rPr>
              <a:t>directamente</a:t>
            </a:r>
            <a:r>
              <a:rPr lang="en-US" sz="1200" dirty="0">
                <a:latin typeface="IBM Plex Sans Medium" panose="020B0603050203000203" pitchFamily="34" charset="0"/>
              </a:rPr>
              <a:t> al </a:t>
            </a:r>
            <a:r>
              <a:rPr lang="en-US" sz="1200" dirty="0" err="1">
                <a:latin typeface="IBM Plex Sans Medium" panose="020B0603050203000203" pitchFamily="34" charset="0"/>
              </a:rPr>
              <a:t>siguiente</a:t>
            </a:r>
            <a:r>
              <a:rPr lang="en-US" sz="1200" dirty="0">
                <a:latin typeface="IBM Plex Sans Medium" panose="020B0603050203000203" pitchFamily="34" charset="0"/>
              </a:rPr>
              <a:t> </a:t>
            </a:r>
            <a:r>
              <a:rPr lang="es-MX" sz="1200" dirty="0">
                <a:latin typeface="IBM Plex Sans Medium" panose="020B0603050203000203" pitchFamily="34" charset="0"/>
              </a:rPr>
              <a:t>movimiento</a:t>
            </a:r>
            <a:r>
              <a:rPr lang="en-US" sz="1200" dirty="0">
                <a:latin typeface="IBM Plex Sans Medium" panose="020B0603050203000203" pitchFamily="34" charset="0"/>
              </a:rPr>
              <a:t> lineal</a:t>
            </a:r>
            <a:endParaRPr lang="es-MX" sz="1200" dirty="0">
              <a:latin typeface="IBM Plex Sans Medium" panose="020B0603050203000203" pitchFamily="34" charset="0"/>
            </a:endParaRPr>
          </a:p>
        </p:txBody>
      </p:sp>
      <p:cxnSp>
        <p:nvCxnSpPr>
          <p:cNvPr id="44" name="Conector recto de flecha 43">
            <a:extLst>
              <a:ext uri="{FF2B5EF4-FFF2-40B4-BE49-F238E27FC236}">
                <a16:creationId xmlns:a16="http://schemas.microsoft.com/office/drawing/2014/main" id="{4C4663FF-FE77-4F36-A6CA-4C25FF93B2CC}"/>
              </a:ext>
            </a:extLst>
          </p:cNvPr>
          <p:cNvCxnSpPr>
            <a:cxnSpLocks/>
          </p:cNvCxnSpPr>
          <p:nvPr/>
        </p:nvCxnSpPr>
        <p:spPr>
          <a:xfrm flipH="1">
            <a:off x="3529413" y="4007787"/>
            <a:ext cx="1264894" cy="573583"/>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46" name="CuadroTexto 45">
            <a:extLst>
              <a:ext uri="{FF2B5EF4-FFF2-40B4-BE49-F238E27FC236}">
                <a16:creationId xmlns:a16="http://schemas.microsoft.com/office/drawing/2014/main" id="{BF87260F-8D76-43F6-8C01-144DD26D9E11}"/>
              </a:ext>
            </a:extLst>
          </p:cNvPr>
          <p:cNvSpPr txBox="1"/>
          <p:nvPr/>
        </p:nvSpPr>
        <p:spPr>
          <a:xfrm>
            <a:off x="8981629" y="2298819"/>
            <a:ext cx="2187723" cy="646331"/>
          </a:xfrm>
          <a:prstGeom prst="rect">
            <a:avLst/>
          </a:prstGeom>
          <a:noFill/>
        </p:spPr>
        <p:txBody>
          <a:bodyPr wrap="square" rtlCol="0">
            <a:spAutoFit/>
          </a:bodyPr>
          <a:lstStyle/>
          <a:p>
            <a:r>
              <a:rPr lang="es-MX" sz="1200" dirty="0">
                <a:solidFill>
                  <a:srgbClr val="161616"/>
                </a:solidFill>
                <a:latin typeface="IBM Plex Sans Medium" panose="020B0603050203000203" pitchFamily="34" charset="0"/>
              </a:rPr>
              <a:t>Deben especificarse los tipos de movimientos</a:t>
            </a:r>
          </a:p>
          <a:p>
            <a:r>
              <a:rPr lang="en-US" sz="1200" dirty="0">
                <a:latin typeface="IBM Plex Sans Medium" panose="020B0603050203000203" pitchFamily="34" charset="0"/>
              </a:rPr>
              <a:t>  </a:t>
            </a:r>
            <a:endParaRPr lang="es-MX" sz="1200" dirty="0">
              <a:latin typeface="IBM Plex Sans Medium" panose="020B0603050203000203" pitchFamily="34" charset="0"/>
            </a:endParaRPr>
          </a:p>
        </p:txBody>
      </p:sp>
      <p:cxnSp>
        <p:nvCxnSpPr>
          <p:cNvPr id="47" name="Conector recto de flecha 46">
            <a:extLst>
              <a:ext uri="{FF2B5EF4-FFF2-40B4-BE49-F238E27FC236}">
                <a16:creationId xmlns:a16="http://schemas.microsoft.com/office/drawing/2014/main" id="{3E5F5E54-D4AC-4C25-8B08-6D13E3A71669}"/>
              </a:ext>
            </a:extLst>
          </p:cNvPr>
          <p:cNvCxnSpPr>
            <a:cxnSpLocks/>
          </p:cNvCxnSpPr>
          <p:nvPr/>
        </p:nvCxnSpPr>
        <p:spPr>
          <a:xfrm flipV="1">
            <a:off x="5964964" y="2452643"/>
            <a:ext cx="2982483" cy="349073"/>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50" name="Conector recto de flecha 49">
            <a:extLst>
              <a:ext uri="{FF2B5EF4-FFF2-40B4-BE49-F238E27FC236}">
                <a16:creationId xmlns:a16="http://schemas.microsoft.com/office/drawing/2014/main" id="{52DB2133-2EE1-49B7-AA42-19589E5A982D}"/>
              </a:ext>
            </a:extLst>
          </p:cNvPr>
          <p:cNvCxnSpPr>
            <a:cxnSpLocks/>
          </p:cNvCxnSpPr>
          <p:nvPr/>
        </p:nvCxnSpPr>
        <p:spPr>
          <a:xfrm flipV="1">
            <a:off x="5964964" y="2707861"/>
            <a:ext cx="2982483" cy="27462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54" name="CuadroTexto 53">
            <a:extLst>
              <a:ext uri="{FF2B5EF4-FFF2-40B4-BE49-F238E27FC236}">
                <a16:creationId xmlns:a16="http://schemas.microsoft.com/office/drawing/2014/main" id="{FAE5A049-BCA1-4D2F-BF2A-B203A988E4B1}"/>
              </a:ext>
            </a:extLst>
          </p:cNvPr>
          <p:cNvSpPr txBox="1"/>
          <p:nvPr/>
        </p:nvSpPr>
        <p:spPr>
          <a:xfrm>
            <a:off x="8602766" y="4152027"/>
            <a:ext cx="2187723" cy="646331"/>
          </a:xfrm>
          <a:prstGeom prst="rect">
            <a:avLst/>
          </a:prstGeom>
          <a:noFill/>
        </p:spPr>
        <p:txBody>
          <a:bodyPr wrap="square" rtlCol="0">
            <a:spAutoFit/>
          </a:bodyPr>
          <a:lstStyle/>
          <a:p>
            <a:r>
              <a:rPr lang="es-MX" sz="1200" dirty="0">
                <a:solidFill>
                  <a:srgbClr val="161616"/>
                </a:solidFill>
                <a:latin typeface="IBM Plex Sans Medium" panose="020B0603050203000203" pitchFamily="34" charset="0"/>
              </a:rPr>
              <a:t>No existen parámetros para la compensación</a:t>
            </a:r>
          </a:p>
          <a:p>
            <a:r>
              <a:rPr lang="en-US" sz="1200" dirty="0">
                <a:latin typeface="IBM Plex Sans Medium" panose="020B0603050203000203" pitchFamily="34" charset="0"/>
              </a:rPr>
              <a:t>  </a:t>
            </a:r>
            <a:endParaRPr lang="es-MX" sz="1200" dirty="0">
              <a:latin typeface="IBM Plex Sans Medium" panose="020B0603050203000203" pitchFamily="34" charset="0"/>
            </a:endParaRPr>
          </a:p>
        </p:txBody>
      </p:sp>
      <p:cxnSp>
        <p:nvCxnSpPr>
          <p:cNvPr id="55" name="Conector recto de flecha 54">
            <a:extLst>
              <a:ext uri="{FF2B5EF4-FFF2-40B4-BE49-F238E27FC236}">
                <a16:creationId xmlns:a16="http://schemas.microsoft.com/office/drawing/2014/main" id="{90FD0B6E-5FA6-40EC-8BCE-4ABF100C408F}"/>
              </a:ext>
            </a:extLst>
          </p:cNvPr>
          <p:cNvCxnSpPr>
            <a:cxnSpLocks/>
            <a:endCxn id="54" idx="1"/>
          </p:cNvCxnSpPr>
          <p:nvPr/>
        </p:nvCxnSpPr>
        <p:spPr>
          <a:xfrm>
            <a:off x="6712839" y="4181542"/>
            <a:ext cx="1889927" cy="29365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60" name="CuadroTexto 59">
            <a:extLst>
              <a:ext uri="{FF2B5EF4-FFF2-40B4-BE49-F238E27FC236}">
                <a16:creationId xmlns:a16="http://schemas.microsoft.com/office/drawing/2014/main" id="{75EFDACC-4557-4BC0-B0F7-1286256A99A7}"/>
              </a:ext>
            </a:extLst>
          </p:cNvPr>
          <p:cNvSpPr txBox="1"/>
          <p:nvPr/>
        </p:nvSpPr>
        <p:spPr>
          <a:xfrm>
            <a:off x="4566303" y="5927061"/>
            <a:ext cx="3469592" cy="461665"/>
          </a:xfrm>
          <a:prstGeom prst="rect">
            <a:avLst/>
          </a:prstGeom>
          <a:noFill/>
        </p:spPr>
        <p:txBody>
          <a:bodyPr wrap="square" rtlCol="0">
            <a:spAutoFit/>
          </a:bodyPr>
          <a:lstStyle/>
          <a:p>
            <a:r>
              <a:rPr lang="es-MX" sz="1200" dirty="0">
                <a:latin typeface="IBM Plex Sans Medium" panose="020B0603050203000203" pitchFamily="34" charset="0"/>
              </a:rPr>
              <a:t>Los números deben llevar punto decimal (en las líneas 1, 4, 5, 7, 9, 13)</a:t>
            </a:r>
          </a:p>
        </p:txBody>
      </p:sp>
    </p:spTree>
    <p:extLst>
      <p:ext uri="{BB962C8B-B14F-4D97-AF65-F5344CB8AC3E}">
        <p14:creationId xmlns:p14="http://schemas.microsoft.com/office/powerpoint/2010/main" val="3940640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7E702F0-7CFD-432C-BE4E-15FCA0919715}"/>
              </a:ext>
            </a:extLst>
          </p:cNvPr>
          <p:cNvPicPr>
            <a:picLocks noChangeAspect="1"/>
          </p:cNvPicPr>
          <p:nvPr/>
        </p:nvPicPr>
        <p:blipFill>
          <a:blip r:embed="rId2"/>
          <a:stretch>
            <a:fillRect/>
          </a:stretch>
        </p:blipFill>
        <p:spPr>
          <a:xfrm>
            <a:off x="6409670" y="2150017"/>
            <a:ext cx="4101311" cy="3179161"/>
          </a:xfrm>
          <a:prstGeom prst="rect">
            <a:avLst/>
          </a:prstGeom>
          <a:effectLst>
            <a:outerShdw blurRad="63500" sx="102000" sy="102000" algn="ctr" rotWithShape="0">
              <a:prstClr val="black">
                <a:alpha val="40000"/>
              </a:prstClr>
            </a:outerShdw>
          </a:effectLst>
        </p:spPr>
      </p:pic>
      <p:pic>
        <p:nvPicPr>
          <p:cNvPr id="3" name="Imagen 2">
            <a:extLst>
              <a:ext uri="{FF2B5EF4-FFF2-40B4-BE49-F238E27FC236}">
                <a16:creationId xmlns:a16="http://schemas.microsoft.com/office/drawing/2014/main" id="{49F33CDB-D9B2-4C1C-9680-802CBBE7CDC4}"/>
              </a:ext>
            </a:extLst>
          </p:cNvPr>
          <p:cNvPicPr>
            <a:picLocks noChangeAspect="1"/>
          </p:cNvPicPr>
          <p:nvPr/>
        </p:nvPicPr>
        <p:blipFill>
          <a:blip r:embed="rId3"/>
          <a:stretch>
            <a:fillRect/>
          </a:stretch>
        </p:blipFill>
        <p:spPr>
          <a:xfrm>
            <a:off x="2201456" y="2150018"/>
            <a:ext cx="3580875" cy="3150756"/>
          </a:xfrm>
          <a:prstGeom prst="rect">
            <a:avLst/>
          </a:prstGeom>
          <a:effectLst>
            <a:outerShdw blurRad="63500" sx="102000" sy="102000" algn="ctr" rotWithShape="0">
              <a:prstClr val="black">
                <a:alpha val="40000"/>
              </a:prstClr>
            </a:outerShdw>
          </a:effectLst>
        </p:spPr>
      </p:pic>
      <p:sp>
        <p:nvSpPr>
          <p:cNvPr id="12" name="CuadroTexto 11">
            <a:extLst>
              <a:ext uri="{FF2B5EF4-FFF2-40B4-BE49-F238E27FC236}">
                <a16:creationId xmlns:a16="http://schemas.microsoft.com/office/drawing/2014/main" id="{0DE74837-A13A-4A8F-A71B-5F0B8AC838C4}"/>
              </a:ext>
            </a:extLst>
          </p:cNvPr>
          <p:cNvSpPr txBox="1"/>
          <p:nvPr/>
        </p:nvSpPr>
        <p:spPr>
          <a:xfrm>
            <a:off x="705658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RESULTADO</a:t>
            </a:r>
          </a:p>
        </p:txBody>
      </p:sp>
      <p:sp>
        <p:nvSpPr>
          <p:cNvPr id="13" name="CuadroTexto 12">
            <a:extLst>
              <a:ext uri="{FF2B5EF4-FFF2-40B4-BE49-F238E27FC236}">
                <a16:creationId xmlns:a16="http://schemas.microsoft.com/office/drawing/2014/main" id="{530D0EB7-7B93-40C7-8FC3-284FBD9479B3}"/>
              </a:ext>
            </a:extLst>
          </p:cNvPr>
          <p:cNvSpPr txBox="1"/>
          <p:nvPr/>
        </p:nvSpPr>
        <p:spPr>
          <a:xfrm>
            <a:off x="253862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CÓDIGO</a:t>
            </a:r>
          </a:p>
        </p:txBody>
      </p:sp>
      <p:sp>
        <p:nvSpPr>
          <p:cNvPr id="14" name="CuadroTexto 13">
            <a:extLst>
              <a:ext uri="{FF2B5EF4-FFF2-40B4-BE49-F238E27FC236}">
                <a16:creationId xmlns:a16="http://schemas.microsoft.com/office/drawing/2014/main" id="{3F54A54F-F942-47E4-A8AC-E9875889BF08}"/>
              </a:ext>
            </a:extLst>
          </p:cNvPr>
          <p:cNvSpPr txBox="1"/>
          <p:nvPr/>
        </p:nvSpPr>
        <p:spPr>
          <a:xfrm>
            <a:off x="4696691" y="648773"/>
            <a:ext cx="2798618" cy="523220"/>
          </a:xfrm>
          <a:prstGeom prst="rect">
            <a:avLst/>
          </a:prstGeom>
          <a:noFill/>
        </p:spPr>
        <p:txBody>
          <a:bodyPr wrap="square" rtlCol="0">
            <a:spAutoFit/>
          </a:bodyPr>
          <a:lstStyle/>
          <a:p>
            <a:pPr algn="ctr"/>
            <a:r>
              <a:rPr lang="es-MX" sz="2800" dirty="0">
                <a:solidFill>
                  <a:srgbClr val="161616"/>
                </a:solidFill>
                <a:latin typeface="IBM Plex Sans Medium" panose="020B0603050203000203" pitchFamily="34" charset="0"/>
              </a:rPr>
              <a:t>PROGRAMA 2</a:t>
            </a:r>
          </a:p>
        </p:txBody>
      </p:sp>
    </p:spTree>
    <p:extLst>
      <p:ext uri="{BB962C8B-B14F-4D97-AF65-F5344CB8AC3E}">
        <p14:creationId xmlns:p14="http://schemas.microsoft.com/office/powerpoint/2010/main" val="3635766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05CDD9-338E-4FF7-AC20-9690CE24D94D}"/>
              </a:ext>
            </a:extLst>
          </p:cNvPr>
          <p:cNvPicPr>
            <a:picLocks noChangeAspect="1"/>
          </p:cNvPicPr>
          <p:nvPr/>
        </p:nvPicPr>
        <p:blipFill>
          <a:blip r:embed="rId2"/>
          <a:stretch>
            <a:fillRect/>
          </a:stretch>
        </p:blipFill>
        <p:spPr>
          <a:xfrm>
            <a:off x="4122012" y="1203373"/>
            <a:ext cx="4358175" cy="4239647"/>
          </a:xfrm>
          <a:prstGeom prst="rect">
            <a:avLst/>
          </a:prstGeom>
        </p:spPr>
      </p:pic>
      <p:cxnSp>
        <p:nvCxnSpPr>
          <p:cNvPr id="21" name="Conector recto de flecha 20">
            <a:extLst>
              <a:ext uri="{FF2B5EF4-FFF2-40B4-BE49-F238E27FC236}">
                <a16:creationId xmlns:a16="http://schemas.microsoft.com/office/drawing/2014/main" id="{69DDAF3C-3060-4CA4-BB40-3DF6940E4842}"/>
              </a:ext>
            </a:extLst>
          </p:cNvPr>
          <p:cNvCxnSpPr>
            <a:cxnSpLocks/>
          </p:cNvCxnSpPr>
          <p:nvPr/>
        </p:nvCxnSpPr>
        <p:spPr>
          <a:xfrm flipH="1">
            <a:off x="3452501" y="2982482"/>
            <a:ext cx="1324598" cy="14240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22" name="CuadroTexto 21">
            <a:extLst>
              <a:ext uri="{FF2B5EF4-FFF2-40B4-BE49-F238E27FC236}">
                <a16:creationId xmlns:a16="http://schemas.microsoft.com/office/drawing/2014/main" id="{FF7B0A11-2620-40B7-936D-76B5FD84F500}"/>
              </a:ext>
            </a:extLst>
          </p:cNvPr>
          <p:cNvSpPr txBox="1"/>
          <p:nvPr/>
        </p:nvSpPr>
        <p:spPr>
          <a:xfrm>
            <a:off x="1179319" y="2801716"/>
            <a:ext cx="2273182" cy="646331"/>
          </a:xfrm>
          <a:prstGeom prst="rect">
            <a:avLst/>
          </a:prstGeom>
          <a:noFill/>
        </p:spPr>
        <p:txBody>
          <a:bodyPr wrap="square" rtlCol="0">
            <a:spAutoFit/>
          </a:bodyPr>
          <a:lstStyle/>
          <a:p>
            <a:r>
              <a:rPr lang="es-MX" sz="1200" dirty="0">
                <a:latin typeface="IBM Plex Sans Medium" panose="020B0603050203000203" pitchFamily="34" charset="0"/>
              </a:rPr>
              <a:t>G43 Z0: Se olvido el parámetro de la herramienta en este caso H01 </a:t>
            </a:r>
          </a:p>
        </p:txBody>
      </p:sp>
      <p:sp>
        <p:nvSpPr>
          <p:cNvPr id="6" name="CuadroTexto 5">
            <a:extLst>
              <a:ext uri="{FF2B5EF4-FFF2-40B4-BE49-F238E27FC236}">
                <a16:creationId xmlns:a16="http://schemas.microsoft.com/office/drawing/2014/main" id="{D5604FE0-074E-40C2-9F0B-E2DF0A4E81C4}"/>
              </a:ext>
            </a:extLst>
          </p:cNvPr>
          <p:cNvSpPr txBox="1"/>
          <p:nvPr/>
        </p:nvSpPr>
        <p:spPr>
          <a:xfrm>
            <a:off x="8631252" y="2540106"/>
            <a:ext cx="2657742" cy="1815882"/>
          </a:xfrm>
          <a:prstGeom prst="rect">
            <a:avLst/>
          </a:prstGeom>
          <a:noFill/>
        </p:spPr>
        <p:txBody>
          <a:bodyPr wrap="square" rtlCol="0">
            <a:spAutoFit/>
          </a:bodyPr>
          <a:lstStyle/>
          <a:p>
            <a:r>
              <a:rPr lang="es-MX" sz="2800" dirty="0">
                <a:solidFill>
                  <a:srgbClr val="00B050"/>
                </a:solidFill>
                <a:latin typeface="IBM Plex Sans Medium" panose="020B0603050203000203" pitchFamily="34" charset="0"/>
              </a:rPr>
              <a:t>ESTE ES EL PROGRAMA QUE FUNCIONA</a:t>
            </a:r>
          </a:p>
        </p:txBody>
      </p:sp>
    </p:spTree>
    <p:extLst>
      <p:ext uri="{BB962C8B-B14F-4D97-AF65-F5344CB8AC3E}">
        <p14:creationId xmlns:p14="http://schemas.microsoft.com/office/powerpoint/2010/main" val="3051734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1D4522E-9016-41C4-A904-A1393771A9CF}"/>
              </a:ext>
            </a:extLst>
          </p:cNvPr>
          <p:cNvPicPr>
            <a:picLocks noChangeAspect="1"/>
          </p:cNvPicPr>
          <p:nvPr/>
        </p:nvPicPr>
        <p:blipFill>
          <a:blip r:embed="rId2"/>
          <a:stretch>
            <a:fillRect/>
          </a:stretch>
        </p:blipFill>
        <p:spPr>
          <a:xfrm>
            <a:off x="6381788" y="2150792"/>
            <a:ext cx="4329918" cy="3185080"/>
          </a:xfrm>
          <a:prstGeom prst="rect">
            <a:avLst/>
          </a:prstGeom>
          <a:effectLst>
            <a:outerShdw blurRad="63500" sx="102000" sy="102000" algn="ctr" rotWithShape="0">
              <a:prstClr val="black">
                <a:alpha val="40000"/>
              </a:prstClr>
            </a:outerShdw>
          </a:effectLst>
        </p:spPr>
      </p:pic>
      <p:sp>
        <p:nvSpPr>
          <p:cNvPr id="12" name="CuadroTexto 11">
            <a:extLst>
              <a:ext uri="{FF2B5EF4-FFF2-40B4-BE49-F238E27FC236}">
                <a16:creationId xmlns:a16="http://schemas.microsoft.com/office/drawing/2014/main" id="{0DE74837-A13A-4A8F-A71B-5F0B8AC838C4}"/>
              </a:ext>
            </a:extLst>
          </p:cNvPr>
          <p:cNvSpPr txBox="1"/>
          <p:nvPr/>
        </p:nvSpPr>
        <p:spPr>
          <a:xfrm>
            <a:off x="705658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RESULTADO</a:t>
            </a:r>
          </a:p>
        </p:txBody>
      </p:sp>
      <p:sp>
        <p:nvSpPr>
          <p:cNvPr id="13" name="CuadroTexto 12">
            <a:extLst>
              <a:ext uri="{FF2B5EF4-FFF2-40B4-BE49-F238E27FC236}">
                <a16:creationId xmlns:a16="http://schemas.microsoft.com/office/drawing/2014/main" id="{530D0EB7-7B93-40C7-8FC3-284FBD9479B3}"/>
              </a:ext>
            </a:extLst>
          </p:cNvPr>
          <p:cNvSpPr txBox="1"/>
          <p:nvPr/>
        </p:nvSpPr>
        <p:spPr>
          <a:xfrm>
            <a:off x="253862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CÓDIGO</a:t>
            </a:r>
          </a:p>
        </p:txBody>
      </p:sp>
      <p:sp>
        <p:nvSpPr>
          <p:cNvPr id="14" name="CuadroTexto 13">
            <a:extLst>
              <a:ext uri="{FF2B5EF4-FFF2-40B4-BE49-F238E27FC236}">
                <a16:creationId xmlns:a16="http://schemas.microsoft.com/office/drawing/2014/main" id="{3F54A54F-F942-47E4-A8AC-E9875889BF08}"/>
              </a:ext>
            </a:extLst>
          </p:cNvPr>
          <p:cNvSpPr txBox="1"/>
          <p:nvPr/>
        </p:nvSpPr>
        <p:spPr>
          <a:xfrm>
            <a:off x="4696691" y="648773"/>
            <a:ext cx="2798618" cy="523220"/>
          </a:xfrm>
          <a:prstGeom prst="rect">
            <a:avLst/>
          </a:prstGeom>
          <a:noFill/>
        </p:spPr>
        <p:txBody>
          <a:bodyPr wrap="square" rtlCol="0">
            <a:spAutoFit/>
          </a:bodyPr>
          <a:lstStyle/>
          <a:p>
            <a:pPr algn="ctr"/>
            <a:r>
              <a:rPr lang="es-MX" sz="2800" dirty="0">
                <a:solidFill>
                  <a:srgbClr val="161616"/>
                </a:solidFill>
                <a:latin typeface="IBM Plex Sans Medium" panose="020B0603050203000203" pitchFamily="34" charset="0"/>
              </a:rPr>
              <a:t>PROGRAMA 3</a:t>
            </a:r>
          </a:p>
        </p:txBody>
      </p:sp>
      <p:pic>
        <p:nvPicPr>
          <p:cNvPr id="4" name="Imagen 3">
            <a:extLst>
              <a:ext uri="{FF2B5EF4-FFF2-40B4-BE49-F238E27FC236}">
                <a16:creationId xmlns:a16="http://schemas.microsoft.com/office/drawing/2014/main" id="{2F6375EA-B822-4CEE-97C9-361602DA7FE5}"/>
              </a:ext>
            </a:extLst>
          </p:cNvPr>
          <p:cNvPicPr>
            <a:picLocks noChangeAspect="1"/>
          </p:cNvPicPr>
          <p:nvPr/>
        </p:nvPicPr>
        <p:blipFill>
          <a:blip r:embed="rId3"/>
          <a:stretch>
            <a:fillRect/>
          </a:stretch>
        </p:blipFill>
        <p:spPr>
          <a:xfrm>
            <a:off x="2133041" y="2157580"/>
            <a:ext cx="3609780" cy="31715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65085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DCABC873-612C-43E1-BD21-633D5E759EA4}"/>
              </a:ext>
            </a:extLst>
          </p:cNvPr>
          <p:cNvPicPr>
            <a:picLocks noChangeAspect="1"/>
          </p:cNvPicPr>
          <p:nvPr/>
        </p:nvPicPr>
        <p:blipFill>
          <a:blip r:embed="rId2"/>
          <a:stretch>
            <a:fillRect/>
          </a:stretch>
        </p:blipFill>
        <p:spPr>
          <a:xfrm>
            <a:off x="3577820" y="1309176"/>
            <a:ext cx="5036359" cy="4239647"/>
          </a:xfrm>
          <a:prstGeom prst="rect">
            <a:avLst/>
          </a:prstGeom>
        </p:spPr>
      </p:pic>
      <p:cxnSp>
        <p:nvCxnSpPr>
          <p:cNvPr id="9" name="Conector recto de flecha 8">
            <a:extLst>
              <a:ext uri="{FF2B5EF4-FFF2-40B4-BE49-F238E27FC236}">
                <a16:creationId xmlns:a16="http://schemas.microsoft.com/office/drawing/2014/main" id="{E824D18A-3C8E-4F70-AB66-0D2021159BDF}"/>
              </a:ext>
            </a:extLst>
          </p:cNvPr>
          <p:cNvCxnSpPr/>
          <p:nvPr/>
        </p:nvCxnSpPr>
        <p:spPr>
          <a:xfrm flipH="1" flipV="1">
            <a:off x="2872792" y="2281728"/>
            <a:ext cx="1410056" cy="30764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0" name="CuadroTexto 9">
            <a:extLst>
              <a:ext uri="{FF2B5EF4-FFF2-40B4-BE49-F238E27FC236}">
                <a16:creationId xmlns:a16="http://schemas.microsoft.com/office/drawing/2014/main" id="{BAD42F91-6AA1-4789-BDC2-E8DEB8118D3A}"/>
              </a:ext>
            </a:extLst>
          </p:cNvPr>
          <p:cNvSpPr txBox="1"/>
          <p:nvPr/>
        </p:nvSpPr>
        <p:spPr>
          <a:xfrm>
            <a:off x="685069" y="1845892"/>
            <a:ext cx="2187723" cy="830997"/>
          </a:xfrm>
          <a:prstGeom prst="rect">
            <a:avLst/>
          </a:prstGeom>
          <a:noFill/>
        </p:spPr>
        <p:txBody>
          <a:bodyPr wrap="square" rtlCol="0">
            <a:spAutoFit/>
          </a:bodyPr>
          <a:lstStyle/>
          <a:p>
            <a:r>
              <a:rPr lang="es-MX" sz="1200" dirty="0">
                <a:solidFill>
                  <a:srgbClr val="161616"/>
                </a:solidFill>
                <a:latin typeface="IBM Plex Sans Medium" panose="020B0603050203000203" pitchFamily="34" charset="0"/>
              </a:rPr>
              <a:t>T1 D1 Define la herramienta a utilizar, esto en realidad esta bien</a:t>
            </a:r>
          </a:p>
          <a:p>
            <a:r>
              <a:rPr lang="en-US" sz="1200" dirty="0">
                <a:latin typeface="IBM Plex Sans Medium" panose="020B0603050203000203" pitchFamily="34" charset="0"/>
              </a:rPr>
              <a:t>  </a:t>
            </a:r>
            <a:endParaRPr lang="es-MX" sz="1200" dirty="0">
              <a:latin typeface="IBM Plex Sans Medium" panose="020B0603050203000203" pitchFamily="34" charset="0"/>
            </a:endParaRPr>
          </a:p>
        </p:txBody>
      </p:sp>
      <p:cxnSp>
        <p:nvCxnSpPr>
          <p:cNvPr id="12" name="Conector recto de flecha 11">
            <a:extLst>
              <a:ext uri="{FF2B5EF4-FFF2-40B4-BE49-F238E27FC236}">
                <a16:creationId xmlns:a16="http://schemas.microsoft.com/office/drawing/2014/main" id="{0F1E9280-1E5F-482E-BEFC-30DDB14A95A3}"/>
              </a:ext>
            </a:extLst>
          </p:cNvPr>
          <p:cNvCxnSpPr>
            <a:cxnSpLocks/>
          </p:cNvCxnSpPr>
          <p:nvPr/>
        </p:nvCxnSpPr>
        <p:spPr>
          <a:xfrm flipH="1">
            <a:off x="2872792" y="3112725"/>
            <a:ext cx="1410056" cy="16244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4" name="CuadroTexto 13">
            <a:extLst>
              <a:ext uri="{FF2B5EF4-FFF2-40B4-BE49-F238E27FC236}">
                <a16:creationId xmlns:a16="http://schemas.microsoft.com/office/drawing/2014/main" id="{23DB215C-E7D7-4A4F-BBFC-744224E77403}"/>
              </a:ext>
            </a:extLst>
          </p:cNvPr>
          <p:cNvSpPr txBox="1"/>
          <p:nvPr/>
        </p:nvSpPr>
        <p:spPr>
          <a:xfrm>
            <a:off x="685069" y="2952008"/>
            <a:ext cx="2273182" cy="646331"/>
          </a:xfrm>
          <a:prstGeom prst="rect">
            <a:avLst/>
          </a:prstGeom>
          <a:noFill/>
        </p:spPr>
        <p:txBody>
          <a:bodyPr wrap="square" rtlCol="0">
            <a:spAutoFit/>
          </a:bodyPr>
          <a:lstStyle/>
          <a:p>
            <a:r>
              <a:rPr lang="es-MX" sz="1200" dirty="0">
                <a:latin typeface="IBM Plex Sans Medium" panose="020B0603050203000203" pitchFamily="34" charset="0"/>
              </a:rPr>
              <a:t>G43 Z0: Se olvido el parámetro de la herramienta en este caso H01 </a:t>
            </a:r>
          </a:p>
        </p:txBody>
      </p:sp>
      <p:sp>
        <p:nvSpPr>
          <p:cNvPr id="8" name="Cerrar llave 7">
            <a:extLst>
              <a:ext uri="{FF2B5EF4-FFF2-40B4-BE49-F238E27FC236}">
                <a16:creationId xmlns:a16="http://schemas.microsoft.com/office/drawing/2014/main" id="{6E21C9BB-875F-4632-928D-24DEE4DFDFC1}"/>
              </a:ext>
            </a:extLst>
          </p:cNvPr>
          <p:cNvSpPr/>
          <p:nvPr/>
        </p:nvSpPr>
        <p:spPr>
          <a:xfrm>
            <a:off x="8024501" y="3598339"/>
            <a:ext cx="282011" cy="674558"/>
          </a:xfrm>
          <a:prstGeom prst="rightBrace">
            <a:avLst>
              <a:gd name="adj1" fmla="val 8333"/>
              <a:gd name="adj2" fmla="val 48779"/>
            </a:avLst>
          </a:prstGeom>
          <a:ln w="3810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MX"/>
          </a:p>
        </p:txBody>
      </p:sp>
      <p:sp>
        <p:nvSpPr>
          <p:cNvPr id="18" name="CuadroTexto 17">
            <a:extLst>
              <a:ext uri="{FF2B5EF4-FFF2-40B4-BE49-F238E27FC236}">
                <a16:creationId xmlns:a16="http://schemas.microsoft.com/office/drawing/2014/main" id="{FE676DB3-87A1-4209-BF66-2AFF8BC373A7}"/>
              </a:ext>
            </a:extLst>
          </p:cNvPr>
          <p:cNvSpPr txBox="1"/>
          <p:nvPr/>
        </p:nvSpPr>
        <p:spPr>
          <a:xfrm>
            <a:off x="8434680" y="3704786"/>
            <a:ext cx="2273182" cy="646331"/>
          </a:xfrm>
          <a:prstGeom prst="rect">
            <a:avLst/>
          </a:prstGeom>
          <a:noFill/>
        </p:spPr>
        <p:txBody>
          <a:bodyPr wrap="square" rtlCol="0">
            <a:spAutoFit/>
          </a:bodyPr>
          <a:lstStyle/>
          <a:p>
            <a:r>
              <a:rPr lang="es-MX" sz="1200" dirty="0">
                <a:latin typeface="IBM Plex Sans Medium" panose="020B0603050203000203" pitchFamily="34" charset="0"/>
              </a:rPr>
              <a:t>G6 toma parámetros inválidos, los valores de los centros son incorrectos</a:t>
            </a:r>
          </a:p>
        </p:txBody>
      </p:sp>
      <p:pic>
        <p:nvPicPr>
          <p:cNvPr id="1026" name="Picture 2">
            <a:extLst>
              <a:ext uri="{FF2B5EF4-FFF2-40B4-BE49-F238E27FC236}">
                <a16:creationId xmlns:a16="http://schemas.microsoft.com/office/drawing/2014/main" id="{0A5F5147-ADF7-4D0D-B379-5897945C98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09" r="27172" b="45979"/>
          <a:stretch/>
        </p:blipFill>
        <p:spPr bwMode="auto">
          <a:xfrm>
            <a:off x="8695355" y="49884"/>
            <a:ext cx="2830566" cy="1649338"/>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A0B260FC-01E0-4830-80A6-DDFADB5186EF}"/>
              </a:ext>
            </a:extLst>
          </p:cNvPr>
          <p:cNvSpPr txBox="1"/>
          <p:nvPr/>
        </p:nvSpPr>
        <p:spPr>
          <a:xfrm>
            <a:off x="8434680" y="4523126"/>
            <a:ext cx="3172418" cy="1200329"/>
          </a:xfrm>
          <a:prstGeom prst="rect">
            <a:avLst/>
          </a:prstGeom>
          <a:noFill/>
        </p:spPr>
        <p:txBody>
          <a:bodyPr wrap="square">
            <a:spAutoFit/>
          </a:bodyPr>
          <a:lstStyle/>
          <a:p>
            <a:r>
              <a:rPr lang="es-MX" sz="1200" dirty="0">
                <a:latin typeface="IBM Plex Sans Medium" panose="020B0603050203000203" pitchFamily="34" charset="0"/>
              </a:rPr>
              <a:t>Una alternativa sería:</a:t>
            </a:r>
          </a:p>
          <a:p>
            <a:endParaRPr lang="es-MX" sz="1200" dirty="0">
              <a:latin typeface="IBM Plex Sans Medium" panose="020B0603050203000203" pitchFamily="34" charset="0"/>
            </a:endParaRPr>
          </a:p>
          <a:p>
            <a:r>
              <a:rPr lang="es-MX" sz="1200" dirty="0">
                <a:latin typeface="IBM Plex Sans Medium" panose="020B0603050203000203" pitchFamily="34" charset="0"/>
              </a:rPr>
              <a:t>G6 G3 X69.425 Y-50.46 R150</a:t>
            </a:r>
          </a:p>
          <a:p>
            <a:r>
              <a:rPr lang="es-MX" sz="1200" dirty="0">
                <a:latin typeface="IBM Plex Sans Medium" panose="020B0603050203000203" pitchFamily="34" charset="0"/>
              </a:rPr>
              <a:t>G6 G3 X69.425 Y50.46 R56.92</a:t>
            </a:r>
          </a:p>
          <a:p>
            <a:r>
              <a:rPr lang="es-MX" sz="1200" dirty="0">
                <a:latin typeface="IBM Plex Sans Medium" panose="020B0603050203000203" pitchFamily="34" charset="0"/>
              </a:rPr>
              <a:t>G6 G3 X-69.425 Y50.46 R150</a:t>
            </a:r>
          </a:p>
          <a:p>
            <a:r>
              <a:rPr lang="es-MX" sz="1200" dirty="0">
                <a:latin typeface="IBM Plex Sans Medium" panose="020B0603050203000203" pitchFamily="34" charset="0"/>
              </a:rPr>
              <a:t>G6 G3 G38 R10 X-69.425 Y-50.46 R56.92</a:t>
            </a:r>
          </a:p>
        </p:txBody>
      </p:sp>
      <p:pic>
        <p:nvPicPr>
          <p:cNvPr id="24" name="Imagen 23">
            <a:extLst>
              <a:ext uri="{FF2B5EF4-FFF2-40B4-BE49-F238E27FC236}">
                <a16:creationId xmlns:a16="http://schemas.microsoft.com/office/drawing/2014/main" id="{4CCAA67D-2BD4-4AEB-8FF0-79D98E6FF2BE}"/>
              </a:ext>
            </a:extLst>
          </p:cNvPr>
          <p:cNvPicPr>
            <a:picLocks noChangeAspect="1"/>
          </p:cNvPicPr>
          <p:nvPr/>
        </p:nvPicPr>
        <p:blipFill>
          <a:blip r:embed="rId4"/>
          <a:stretch>
            <a:fillRect/>
          </a:stretch>
        </p:blipFill>
        <p:spPr>
          <a:xfrm>
            <a:off x="8569158" y="1699222"/>
            <a:ext cx="2520433" cy="1899117"/>
          </a:xfrm>
          <a:prstGeom prst="rect">
            <a:avLst/>
          </a:prstGeom>
        </p:spPr>
      </p:pic>
    </p:spTree>
    <p:extLst>
      <p:ext uri="{BB962C8B-B14F-4D97-AF65-F5344CB8AC3E}">
        <p14:creationId xmlns:p14="http://schemas.microsoft.com/office/powerpoint/2010/main" val="1469362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E3C8B-471C-4FD5-BCEC-CC5BE22D3862}"/>
              </a:ext>
            </a:extLst>
          </p:cNvPr>
          <p:cNvSpPr>
            <a:spLocks noGrp="1"/>
          </p:cNvSpPr>
          <p:nvPr>
            <p:ph type="title"/>
          </p:nvPr>
        </p:nvSpPr>
        <p:spPr/>
        <p:txBody>
          <a:bodyPr/>
          <a:lstStyle/>
          <a:p>
            <a:r>
              <a:rPr lang="es-MX" dirty="0">
                <a:latin typeface="IBM Plex Sans Light" panose="020B0403050203000203" pitchFamily="34" charset="0"/>
              </a:rPr>
              <a:t>Referencias bibliográficas</a:t>
            </a:r>
          </a:p>
        </p:txBody>
      </p:sp>
      <p:sp>
        <p:nvSpPr>
          <p:cNvPr id="6" name="Rectangle 3">
            <a:extLst>
              <a:ext uri="{FF2B5EF4-FFF2-40B4-BE49-F238E27FC236}">
                <a16:creationId xmlns:a16="http://schemas.microsoft.com/office/drawing/2014/main" id="{67A56540-43B1-47AB-AD2F-280F28D1B352}"/>
              </a:ext>
            </a:extLst>
          </p:cNvPr>
          <p:cNvSpPr>
            <a:spLocks noGrp="1" noChangeArrowheads="1"/>
          </p:cNvSpPr>
          <p:nvPr>
            <p:ph idx="1"/>
          </p:nvPr>
        </p:nvSpPr>
        <p:spPr bwMode="auto">
          <a:xfrm>
            <a:off x="838200" y="2690336"/>
            <a:ext cx="10515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kumimoji="0" lang="es-ES" altLang="es-MX" sz="1200" b="0" i="0" u="none" strike="noStrike" cap="none" normalizeH="0" baseline="0" dirty="0" err="1">
                <a:ln>
                  <a:noFill/>
                </a:ln>
                <a:solidFill>
                  <a:schemeClr val="tx1"/>
                </a:solidFill>
                <a:effectLst/>
                <a:latin typeface="IBM Plex Sans Light" panose="020B0403050203000203" pitchFamily="34" charset="0"/>
                <a:ea typeface="Calibri" panose="020F0502020204030204" pitchFamily="34" charset="0"/>
                <a:cs typeface="Times New Roman" panose="02020603050405020304" pitchFamily="18" charset="0"/>
              </a:rPr>
              <a:t>Cristoph</a:t>
            </a:r>
            <a:r>
              <a:rPr kumimoji="0" lang="es-ES" altLang="es-MX" sz="1200" b="0" i="0" u="none" strike="noStrike" cap="none" normalizeH="0" baseline="0" dirty="0">
                <a:ln>
                  <a:noFill/>
                </a:ln>
                <a:solidFill>
                  <a:schemeClr val="tx1"/>
                </a:solidFill>
                <a:effectLst/>
                <a:latin typeface="IBM Plex Sans Light" panose="020B0403050203000203" pitchFamily="34" charset="0"/>
                <a:ea typeface="Calibri" panose="020F0502020204030204" pitchFamily="34" charset="0"/>
                <a:cs typeface="Times New Roman" panose="02020603050405020304" pitchFamily="18" charset="0"/>
              </a:rPr>
              <a:t>, R., Muñoz, R., &amp; Hernández, A. (Enero de 2016). </a:t>
            </a:r>
            <a:r>
              <a:rPr kumimoji="0" lang="es-ES" altLang="es-MX" sz="1200" b="0" i="1" u="none" strike="noStrike" cap="none" normalizeH="0" baseline="0" dirty="0">
                <a:ln>
                  <a:noFill/>
                </a:ln>
                <a:solidFill>
                  <a:schemeClr val="tx1"/>
                </a:solidFill>
                <a:effectLst/>
                <a:latin typeface="IBM Plex Sans Light" panose="020B0403050203000203" pitchFamily="34" charset="0"/>
                <a:ea typeface="Calibri" panose="020F0502020204030204" pitchFamily="34" charset="0"/>
                <a:cs typeface="Times New Roman" panose="02020603050405020304" pitchFamily="18" charset="0"/>
              </a:rPr>
              <a:t>Universidad Francisco Gavidia.</a:t>
            </a:r>
            <a:r>
              <a:rPr kumimoji="0" lang="es-ES" altLang="es-MX" sz="1200" b="0" i="0" u="none" strike="noStrike" cap="none" normalizeH="0" baseline="0" dirty="0">
                <a:ln>
                  <a:noFill/>
                </a:ln>
                <a:solidFill>
                  <a:schemeClr val="tx1"/>
                </a:solidFill>
                <a:effectLst/>
                <a:latin typeface="IBM Plex Sans Light" panose="020B0403050203000203" pitchFamily="34" charset="0"/>
                <a:ea typeface="Calibri" panose="020F0502020204030204" pitchFamily="34" charset="0"/>
                <a:cs typeface="Times New Roman" panose="02020603050405020304" pitchFamily="18" charset="0"/>
              </a:rPr>
              <a:t> Obtenido de </a:t>
            </a:r>
            <a:r>
              <a:rPr kumimoji="0" lang="es-ES" altLang="es-MX" sz="1200" b="0" i="0" u="none" strike="noStrike" cap="none" normalizeH="0" baseline="0" dirty="0" err="1">
                <a:ln>
                  <a:noFill/>
                </a:ln>
                <a:solidFill>
                  <a:schemeClr val="tx1"/>
                </a:solidFill>
                <a:effectLst/>
                <a:latin typeface="IBM Plex Sans Light" panose="020B0403050203000203" pitchFamily="34" charset="0"/>
                <a:ea typeface="Calibri" panose="020F0502020204030204" pitchFamily="34" charset="0"/>
                <a:cs typeface="Times New Roman" panose="02020603050405020304" pitchFamily="18" charset="0"/>
              </a:rPr>
              <a:t>Additive</a:t>
            </a:r>
            <a:r>
              <a:rPr kumimoji="0" lang="es-ES" altLang="es-MX" sz="1200" b="0" i="0" u="none" strike="noStrike" cap="none" normalizeH="0" baseline="0" dirty="0">
                <a:ln>
                  <a:noFill/>
                </a:ln>
                <a:solidFill>
                  <a:schemeClr val="tx1"/>
                </a:solidFill>
                <a:effectLst/>
                <a:latin typeface="IBM Plex Sans Light" panose="020B0403050203000203" pitchFamily="34" charset="0"/>
                <a:ea typeface="Calibri" panose="020F0502020204030204" pitchFamily="34" charset="0"/>
                <a:cs typeface="Times New Roman" panose="02020603050405020304" pitchFamily="18" charset="0"/>
              </a:rPr>
              <a:t> </a:t>
            </a:r>
            <a:r>
              <a:rPr kumimoji="0" lang="es-ES" altLang="es-MX" sz="1200" b="0" i="0" u="none" strike="noStrike" cap="none" normalizeH="0" baseline="0" dirty="0" err="1">
                <a:ln>
                  <a:noFill/>
                </a:ln>
                <a:solidFill>
                  <a:schemeClr val="tx1"/>
                </a:solidFill>
                <a:effectLst/>
                <a:latin typeface="IBM Plex Sans Light" panose="020B0403050203000203" pitchFamily="34" charset="0"/>
                <a:ea typeface="Calibri" panose="020F0502020204030204" pitchFamily="34" charset="0"/>
                <a:cs typeface="Times New Roman" panose="02020603050405020304" pitchFamily="18" charset="0"/>
              </a:rPr>
              <a:t>manufacturing</a:t>
            </a:r>
            <a:r>
              <a:rPr kumimoji="0" lang="es-ES" altLang="es-MX" sz="1200" b="0" i="0" u="none" strike="noStrike" cap="none" normalizeH="0" baseline="0" dirty="0">
                <a:ln>
                  <a:noFill/>
                </a:ln>
                <a:solidFill>
                  <a:schemeClr val="tx1"/>
                </a:solidFill>
                <a:effectLst/>
                <a:latin typeface="IBM Plex Sans Light" panose="020B0403050203000203" pitchFamily="34" charset="0"/>
                <a:ea typeface="Calibri" panose="020F0502020204030204" pitchFamily="34" charset="0"/>
                <a:cs typeface="Times New Roman" panose="02020603050405020304" pitchFamily="18" charset="0"/>
              </a:rPr>
              <a:t>: http://www.redicces.org.sv/jspui/bitstream/10972/2873/1/Manufactura%20aditiva.pdf</a:t>
            </a:r>
            <a:endParaRPr kumimoji="0" lang="es-MX" altLang="es-MX" sz="1200" b="0" i="0" u="none" strike="noStrike" cap="none" normalizeH="0" baseline="0" dirty="0">
              <a:ln>
                <a:noFill/>
              </a:ln>
              <a:solidFill>
                <a:schemeClr val="tx1"/>
              </a:solidFill>
              <a:effectLst/>
              <a:latin typeface="IBM Plex Sans Light" panose="020B0403050203000203" pitchFamily="34" charset="0"/>
            </a:endParaRPr>
          </a:p>
          <a:p>
            <a:pPr>
              <a:lnSpc>
                <a:spcPct val="150000"/>
              </a:lnSpc>
            </a:pPr>
            <a:r>
              <a:rPr kumimoji="0" lang="es-ES" altLang="es-MX" sz="1200" b="0" i="0" u="none" strike="noStrike" cap="none" normalizeH="0" baseline="0" dirty="0">
                <a:ln>
                  <a:noFill/>
                </a:ln>
                <a:solidFill>
                  <a:schemeClr val="tx1"/>
                </a:solidFill>
                <a:effectLst/>
                <a:latin typeface="IBM Plex Sans Light" panose="020B0403050203000203" pitchFamily="34" charset="0"/>
                <a:ea typeface="Calibri" panose="020F0502020204030204" pitchFamily="34" charset="0"/>
                <a:cs typeface="Times New Roman" panose="02020603050405020304" pitchFamily="18" charset="0"/>
              </a:rPr>
              <a:t>Jiménez Calzado, M., &amp; Porras Galán, J. (2 de Marzo de 2012). </a:t>
            </a:r>
            <a:r>
              <a:rPr kumimoji="0" lang="es-ES" altLang="es-MX" sz="1200" b="0" i="1" u="none" strike="noStrike" cap="none" normalizeH="0" baseline="0" dirty="0">
                <a:ln>
                  <a:noFill/>
                </a:ln>
                <a:solidFill>
                  <a:schemeClr val="tx1"/>
                </a:solidFill>
                <a:effectLst/>
                <a:latin typeface="IBM Plex Sans Light" panose="020B0403050203000203" pitchFamily="34" charset="0"/>
                <a:ea typeface="Calibri" panose="020F0502020204030204" pitchFamily="34" charset="0"/>
                <a:cs typeface="Times New Roman" panose="02020603050405020304" pitchFamily="18" charset="0"/>
              </a:rPr>
              <a:t>UNED.</a:t>
            </a:r>
            <a:r>
              <a:rPr kumimoji="0" lang="es-ES" altLang="es-MX" sz="1200" b="0" i="0" u="none" strike="noStrike" cap="none" normalizeH="0" baseline="0" dirty="0">
                <a:ln>
                  <a:noFill/>
                </a:ln>
                <a:solidFill>
                  <a:schemeClr val="tx1"/>
                </a:solidFill>
                <a:effectLst/>
                <a:latin typeface="IBM Plex Sans Light" panose="020B0403050203000203" pitchFamily="34" charset="0"/>
                <a:ea typeface="Calibri" panose="020F0502020204030204" pitchFamily="34" charset="0"/>
                <a:cs typeface="Times New Roman" panose="02020603050405020304" pitchFamily="18" charset="0"/>
              </a:rPr>
              <a:t> Obtenido de Fabricación aditiva: https://www2.uned.es/egi/publicaciones/articulos/La_fabricacion_aditiva_La_evidencia_de_una_necesidad.pdf</a:t>
            </a:r>
            <a:endParaRPr kumimoji="0" lang="es-MX" altLang="es-MX" sz="1200" b="0" i="0" u="none" strike="noStrike" cap="none" normalizeH="0" baseline="0" dirty="0">
              <a:ln>
                <a:noFill/>
              </a:ln>
              <a:solidFill>
                <a:schemeClr val="tx1"/>
              </a:solidFill>
              <a:effectLst/>
              <a:latin typeface="IBM Plex Sans Light" panose="020B04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762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D33F7-9513-47BC-85EA-5117BC1634F4}"/>
              </a:ext>
            </a:extLst>
          </p:cNvPr>
          <p:cNvSpPr>
            <a:spLocks noGrp="1"/>
          </p:cNvSpPr>
          <p:nvPr>
            <p:ph type="ctrTitle"/>
          </p:nvPr>
        </p:nvSpPr>
        <p:spPr>
          <a:xfrm>
            <a:off x="1524000" y="2880043"/>
            <a:ext cx="9144000" cy="1097913"/>
          </a:xfrm>
        </p:spPr>
        <p:txBody>
          <a:bodyPr/>
          <a:lstStyle/>
          <a:p>
            <a:r>
              <a:rPr lang="es-MX" dirty="0">
                <a:latin typeface="IBM Plex Sans Medium" panose="020B0603050203000203" pitchFamily="34" charset="0"/>
              </a:rPr>
              <a:t>Manufactura aditiva</a:t>
            </a:r>
          </a:p>
        </p:txBody>
      </p:sp>
    </p:spTree>
    <p:extLst>
      <p:ext uri="{BB962C8B-B14F-4D97-AF65-F5344CB8AC3E}">
        <p14:creationId xmlns:p14="http://schemas.microsoft.com/office/powerpoint/2010/main" val="59983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The effect of Extrusion Width on Strength and Quality of 3D prints — CNC  Kitchen">
            <a:extLst>
              <a:ext uri="{FF2B5EF4-FFF2-40B4-BE49-F238E27FC236}">
                <a16:creationId xmlns:a16="http://schemas.microsoft.com/office/drawing/2014/main" id="{09A29213-3D04-4EA4-A1C2-FCBBDD53E0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136"/>
          <a:stretch/>
        </p:blipFill>
        <p:spPr bwMode="auto">
          <a:xfrm>
            <a:off x="7209802" y="0"/>
            <a:ext cx="498219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Introducción</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sp>
        <p:nvSpPr>
          <p:cNvPr id="8" name="CuadroTexto 7">
            <a:extLst>
              <a:ext uri="{FF2B5EF4-FFF2-40B4-BE49-F238E27FC236}">
                <a16:creationId xmlns:a16="http://schemas.microsoft.com/office/drawing/2014/main" id="{2B4416C3-645B-4D23-8606-88D570F18EED}"/>
              </a:ext>
            </a:extLst>
          </p:cNvPr>
          <p:cNvSpPr txBox="1"/>
          <p:nvPr/>
        </p:nvSpPr>
        <p:spPr>
          <a:xfrm>
            <a:off x="838200" y="1985930"/>
            <a:ext cx="5753669" cy="3293209"/>
          </a:xfrm>
          <a:prstGeom prst="rect">
            <a:avLst/>
          </a:prstGeom>
          <a:noFill/>
        </p:spPr>
        <p:txBody>
          <a:bodyPr wrap="square" rtlCol="0">
            <a:spAutoFit/>
          </a:bodyPr>
          <a:lstStyle/>
          <a:p>
            <a:r>
              <a:rPr lang="es-MX" sz="1600" dirty="0">
                <a:latin typeface="IBM Plex Sans Light" panose="020B0403050203000203" pitchFamily="34" charset="0"/>
              </a:rPr>
              <a:t>La manufactura aditiva es un método de producción digitalizada que consiste en fabricar objetos previamente modelados, mediante la deposición de capa por capa de material, hasta conformar un objeto tridimensional.</a:t>
            </a:r>
          </a:p>
          <a:p>
            <a:endParaRPr lang="es-MX" sz="1600" dirty="0">
              <a:latin typeface="IBM Plex Sans Light" panose="020B0403050203000203" pitchFamily="34" charset="0"/>
            </a:endParaRPr>
          </a:p>
          <a:p>
            <a:r>
              <a:rPr lang="es-MX" sz="1600" dirty="0">
                <a:latin typeface="IBM Plex Sans Light" panose="020B0403050203000203" pitchFamily="34" charset="0"/>
              </a:rPr>
              <a:t>La manufactura o fabricación aditiva es una tecnología que consiste en la fabricación de componentes por aporte de material, siendo este tipo de manufactura una evolución de la técnica de fabricación rápida. Debido a esta evolución tanto las impresoras 3D como los materiales de aporte (metálicos, plásticos, fibras, polímeros, etc.), hoy en día la revolución esta llegando a mas sectores industriales (biomedicina, aeroespacial, automoción, arquitectura, etc.).</a:t>
            </a:r>
          </a:p>
        </p:txBody>
      </p:sp>
    </p:spTree>
    <p:extLst>
      <p:ext uri="{BB962C8B-B14F-4D97-AF65-F5344CB8AC3E}">
        <p14:creationId xmlns:p14="http://schemas.microsoft.com/office/powerpoint/2010/main" val="426861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9051BBA-EBB4-4C7D-8F9B-8F29C450BABE}"/>
              </a:ext>
            </a:extLst>
          </p:cNvPr>
          <p:cNvPicPr>
            <a:picLocks noChangeAspect="1"/>
          </p:cNvPicPr>
          <p:nvPr/>
        </p:nvPicPr>
        <p:blipFill>
          <a:blip r:embed="rId2"/>
          <a:stretch>
            <a:fillRect/>
          </a:stretch>
        </p:blipFill>
        <p:spPr>
          <a:xfrm>
            <a:off x="6277984" y="0"/>
            <a:ext cx="5914016" cy="6858000"/>
          </a:xfrm>
          <a:prstGeom prst="rect">
            <a:avLst/>
          </a:prstGeom>
        </p:spPr>
      </p:pic>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Ventajas</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sp>
        <p:nvSpPr>
          <p:cNvPr id="8" name="CuadroTexto 7">
            <a:extLst>
              <a:ext uri="{FF2B5EF4-FFF2-40B4-BE49-F238E27FC236}">
                <a16:creationId xmlns:a16="http://schemas.microsoft.com/office/drawing/2014/main" id="{2B4416C3-645B-4D23-8606-88D570F18EED}"/>
              </a:ext>
            </a:extLst>
          </p:cNvPr>
          <p:cNvSpPr txBox="1"/>
          <p:nvPr/>
        </p:nvSpPr>
        <p:spPr>
          <a:xfrm>
            <a:off x="838200" y="1550103"/>
            <a:ext cx="5075817" cy="44840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600" dirty="0">
                <a:latin typeface="IBM Plex Sans Light" panose="020B0403050203000203" pitchFamily="34" charset="0"/>
              </a:rPr>
              <a:t>Rapidez desde la concepción del componente hasta su fabricación debido a que no exige el diseño y fabricación de utilidades especiales que se necesitan en otros procesos</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Rentabilidad en la fabricación de series cortas y prototipos</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Permite disponer de un modelo físico del componente</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Personalización del producto</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Posibilidad de reparar piezas de alto valor añadido sin necesidad de volver a fabricar</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Entre otras</a:t>
            </a:r>
          </a:p>
        </p:txBody>
      </p:sp>
    </p:spTree>
    <p:extLst>
      <p:ext uri="{BB962C8B-B14F-4D97-AF65-F5344CB8AC3E}">
        <p14:creationId xmlns:p14="http://schemas.microsoft.com/office/powerpoint/2010/main" val="3563958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7 Amazing Real-World Examples Of 3D Printing | Bernard Marr">
            <a:extLst>
              <a:ext uri="{FF2B5EF4-FFF2-40B4-BE49-F238E27FC236}">
                <a16:creationId xmlns:a16="http://schemas.microsoft.com/office/drawing/2014/main" id="{327136CC-A282-4697-A8F2-A5CF8AC1B3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65" r="26496"/>
          <a:stretch/>
        </p:blipFill>
        <p:spPr bwMode="auto">
          <a:xfrm>
            <a:off x="6892119" y="-3650"/>
            <a:ext cx="5299881" cy="687228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Desventajas</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sp>
        <p:nvSpPr>
          <p:cNvPr id="8" name="CuadroTexto 7">
            <a:extLst>
              <a:ext uri="{FF2B5EF4-FFF2-40B4-BE49-F238E27FC236}">
                <a16:creationId xmlns:a16="http://schemas.microsoft.com/office/drawing/2014/main" id="{2B4416C3-645B-4D23-8606-88D570F18EED}"/>
              </a:ext>
            </a:extLst>
          </p:cNvPr>
          <p:cNvSpPr txBox="1"/>
          <p:nvPr/>
        </p:nvSpPr>
        <p:spPr>
          <a:xfrm>
            <a:off x="838200" y="2294971"/>
            <a:ext cx="5075817" cy="22680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600" dirty="0">
                <a:latin typeface="IBM Plex Sans Light" panose="020B0403050203000203" pitchFamily="34" charset="0"/>
              </a:rPr>
              <a:t>Inversiones elevadas, sobre todo en impresoras de metal</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Tolerancias por encima de los 0.1mm</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Coste elevado de materia prima</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Poca variedad de materiales en comparación a otras tecnologías</a:t>
            </a:r>
          </a:p>
        </p:txBody>
      </p:sp>
    </p:spTree>
    <p:extLst>
      <p:ext uri="{BB962C8B-B14F-4D97-AF65-F5344CB8AC3E}">
        <p14:creationId xmlns:p14="http://schemas.microsoft.com/office/powerpoint/2010/main" val="397026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Sectores</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graphicFrame>
        <p:nvGraphicFramePr>
          <p:cNvPr id="3" name="Tabla 8">
            <a:extLst>
              <a:ext uri="{FF2B5EF4-FFF2-40B4-BE49-F238E27FC236}">
                <a16:creationId xmlns:a16="http://schemas.microsoft.com/office/drawing/2014/main" id="{061177F0-B703-4669-AF34-E6C7702A5225}"/>
              </a:ext>
            </a:extLst>
          </p:cNvPr>
          <p:cNvGraphicFramePr>
            <a:graphicFrameLocks noGrp="1"/>
          </p:cNvGraphicFramePr>
          <p:nvPr>
            <p:extLst>
              <p:ext uri="{D42A27DB-BD31-4B8C-83A1-F6EECF244321}">
                <p14:modId xmlns:p14="http://schemas.microsoft.com/office/powerpoint/2010/main" val="2838359883"/>
              </p:ext>
            </p:extLst>
          </p:nvPr>
        </p:nvGraphicFramePr>
        <p:xfrm>
          <a:off x="1398610" y="1775777"/>
          <a:ext cx="9480435" cy="3748444"/>
        </p:xfrm>
        <a:graphic>
          <a:graphicData uri="http://schemas.openxmlformats.org/drawingml/2006/table">
            <a:tbl>
              <a:tblPr firstRow="1" bandRow="1">
                <a:tableStyleId>{073A0DAA-6AF3-43AB-8588-CEC1D06C72B9}</a:tableStyleId>
              </a:tblPr>
              <a:tblGrid>
                <a:gridCol w="2010243">
                  <a:extLst>
                    <a:ext uri="{9D8B030D-6E8A-4147-A177-3AD203B41FA5}">
                      <a16:colId xmlns:a16="http://schemas.microsoft.com/office/drawing/2014/main" val="3764019725"/>
                    </a:ext>
                  </a:extLst>
                </a:gridCol>
                <a:gridCol w="7470192">
                  <a:extLst>
                    <a:ext uri="{9D8B030D-6E8A-4147-A177-3AD203B41FA5}">
                      <a16:colId xmlns:a16="http://schemas.microsoft.com/office/drawing/2014/main" val="3421411791"/>
                    </a:ext>
                  </a:extLst>
                </a:gridCol>
              </a:tblGrid>
              <a:tr h="535492">
                <a:tc>
                  <a:txBody>
                    <a:bodyPr/>
                    <a:lstStyle/>
                    <a:p>
                      <a:pPr algn="ctr"/>
                      <a:r>
                        <a:rPr lang="es-MX" sz="1200" b="0" dirty="0">
                          <a:solidFill>
                            <a:srgbClr val="161616"/>
                          </a:solidFill>
                          <a:latin typeface="IBM Plex Sans Light" panose="020B0403050203000203" pitchFamily="34" charset="0"/>
                        </a:rPr>
                        <a:t>Automotriz e industrial</a:t>
                      </a:r>
                    </a:p>
                  </a:txBody>
                  <a:tcPr anchor="ctr">
                    <a:solidFill>
                      <a:srgbClr val="E7E7E7"/>
                    </a:solidFill>
                  </a:tcPr>
                </a:tc>
                <a:tc>
                  <a:txBody>
                    <a:bodyPr/>
                    <a:lstStyle/>
                    <a:p>
                      <a:pPr marL="171450" indent="-171450">
                        <a:buFont typeface="Arial" panose="020B0604020202020204" pitchFamily="34" charset="0"/>
                        <a:buChar char="•"/>
                      </a:pPr>
                      <a:r>
                        <a:rPr lang="es-MX" sz="1200" b="0" dirty="0">
                          <a:solidFill>
                            <a:srgbClr val="161616"/>
                          </a:solidFill>
                          <a:latin typeface="IBM Plex Sans Light" panose="020B0403050203000203" pitchFamily="34" charset="0"/>
                        </a:rPr>
                        <a:t>Consolidación de muchos componentes en una sola pieza compleja</a:t>
                      </a:r>
                    </a:p>
                    <a:p>
                      <a:pPr marL="171450" indent="-171450">
                        <a:buFont typeface="Arial" panose="020B0604020202020204" pitchFamily="34" charset="0"/>
                        <a:buChar char="•"/>
                      </a:pPr>
                      <a:r>
                        <a:rPr lang="es-MX" sz="1200" b="0" dirty="0">
                          <a:solidFill>
                            <a:srgbClr val="161616"/>
                          </a:solidFill>
                          <a:latin typeface="IBM Plex Sans Light" panose="020B0403050203000203" pitchFamily="34" charset="0"/>
                        </a:rPr>
                        <a:t>Creación de herramientas de producción</a:t>
                      </a:r>
                    </a:p>
                  </a:txBody>
                  <a:tcPr anchor="ctr">
                    <a:solidFill>
                      <a:srgbClr val="E7E7E7"/>
                    </a:solidFill>
                  </a:tcPr>
                </a:tc>
                <a:extLst>
                  <a:ext uri="{0D108BD9-81ED-4DB2-BD59-A6C34878D82A}">
                    <a16:rowId xmlns:a16="http://schemas.microsoft.com/office/drawing/2014/main" val="3926522363"/>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Electrónica</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Fabricación de circuitos impresos mediante tintas conductivas</a:t>
                      </a:r>
                    </a:p>
                    <a:p>
                      <a:pPr marL="171450" indent="-171450">
                        <a:buFont typeface="Arial" panose="020B0604020202020204" pitchFamily="34" charset="0"/>
                        <a:buChar char="•"/>
                      </a:pPr>
                      <a:r>
                        <a:rPr lang="es-MX" sz="1200" dirty="0">
                          <a:latin typeface="IBM Plex Sans Light" panose="020B0403050203000203" pitchFamily="34" charset="0"/>
                        </a:rPr>
                        <a:t>Creación de dispositivos electromecánicos</a:t>
                      </a:r>
                    </a:p>
                  </a:txBody>
                  <a:tcPr anchor="ctr"/>
                </a:tc>
                <a:extLst>
                  <a:ext uri="{0D108BD9-81ED-4DB2-BD59-A6C34878D82A}">
                    <a16:rowId xmlns:a16="http://schemas.microsoft.com/office/drawing/2014/main" val="869571504"/>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Aeroespacial</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Fabricación de circuitos impresos mediante tintas conductivas</a:t>
                      </a:r>
                    </a:p>
                    <a:p>
                      <a:pPr marL="171450" indent="-171450">
                        <a:buFont typeface="Arial" panose="020B0604020202020204" pitchFamily="34" charset="0"/>
                        <a:buChar char="•"/>
                      </a:pPr>
                      <a:r>
                        <a:rPr lang="es-MX" sz="1200" dirty="0">
                          <a:latin typeface="IBM Plex Sans Light" panose="020B0403050203000203" pitchFamily="34" charset="0"/>
                        </a:rPr>
                        <a:t>Creación de dispositivos electromecánicos</a:t>
                      </a:r>
                    </a:p>
                  </a:txBody>
                  <a:tcPr anchor="ctr"/>
                </a:tc>
                <a:extLst>
                  <a:ext uri="{0D108BD9-81ED-4DB2-BD59-A6C34878D82A}">
                    <a16:rowId xmlns:a16="http://schemas.microsoft.com/office/drawing/2014/main" val="3756719647"/>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Farmacia/medicina</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Creación  de partes con geometrías complejas</a:t>
                      </a:r>
                    </a:p>
                    <a:p>
                      <a:pPr marL="171450" indent="-171450">
                        <a:buFont typeface="Arial" panose="020B0604020202020204" pitchFamily="34" charset="0"/>
                        <a:buChar char="•"/>
                      </a:pPr>
                      <a:r>
                        <a:rPr lang="es-MX" sz="1200" dirty="0">
                          <a:latin typeface="IBM Plex Sans Light" panose="020B0403050203000203" pitchFamily="34" charset="0"/>
                        </a:rPr>
                        <a:t>Creación de partes mas livianas, manteniendo la resistencia mecánica</a:t>
                      </a:r>
                    </a:p>
                  </a:txBody>
                  <a:tcPr anchor="ctr"/>
                </a:tc>
                <a:extLst>
                  <a:ext uri="{0D108BD9-81ED-4DB2-BD59-A6C34878D82A}">
                    <a16:rowId xmlns:a16="http://schemas.microsoft.com/office/drawing/2014/main" val="2061543800"/>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Arquitectura</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Reemplazo de técnicas manuales para la visualización de modelos de edificios de alta precisión</a:t>
                      </a:r>
                    </a:p>
                  </a:txBody>
                  <a:tcPr anchor="ctr"/>
                </a:tc>
                <a:extLst>
                  <a:ext uri="{0D108BD9-81ED-4DB2-BD59-A6C34878D82A}">
                    <a16:rowId xmlns:a16="http://schemas.microsoft.com/office/drawing/2014/main" val="3648645327"/>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Venta al por menor</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Creación de juguetes, joyas, decoración, y otros</a:t>
                      </a:r>
                    </a:p>
                    <a:p>
                      <a:pPr marL="171450" indent="-171450">
                        <a:buFont typeface="Arial" panose="020B0604020202020204" pitchFamily="34" charset="0"/>
                        <a:buChar char="•"/>
                      </a:pPr>
                      <a:r>
                        <a:rPr lang="es-MX" sz="1200" dirty="0">
                          <a:latin typeface="IBM Plex Sans Light" panose="020B0403050203000203" pitchFamily="34" charset="0"/>
                        </a:rPr>
                        <a:t>Elaboración de repuestos</a:t>
                      </a:r>
                    </a:p>
                  </a:txBody>
                  <a:tcPr anchor="ctr"/>
                </a:tc>
                <a:extLst>
                  <a:ext uri="{0D108BD9-81ED-4DB2-BD59-A6C34878D82A}">
                    <a16:rowId xmlns:a16="http://schemas.microsoft.com/office/drawing/2014/main" val="3940772018"/>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Deportes</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Equipos de protección personalizados</a:t>
                      </a:r>
                    </a:p>
                    <a:p>
                      <a:pPr marL="171450" indent="-171450" algn="just">
                        <a:buFont typeface="Arial" panose="020B0604020202020204" pitchFamily="34" charset="0"/>
                        <a:buChar char="•"/>
                      </a:pPr>
                      <a:r>
                        <a:rPr lang="es-MX" sz="1200" dirty="0">
                          <a:latin typeface="IBM Plex Sans Light" panose="020B0403050203000203" pitchFamily="34" charset="0"/>
                        </a:rPr>
                        <a:t>Creación de prendas especificas (botines de fútbol) adaptados a los datos biomecánicos del individuo.</a:t>
                      </a:r>
                    </a:p>
                  </a:txBody>
                  <a:tcPr anchor="ctr"/>
                </a:tc>
                <a:extLst>
                  <a:ext uri="{0D108BD9-81ED-4DB2-BD59-A6C34878D82A}">
                    <a16:rowId xmlns:a16="http://schemas.microsoft.com/office/drawing/2014/main" val="2942527979"/>
                  </a:ext>
                </a:extLst>
              </a:tr>
            </a:tbl>
          </a:graphicData>
        </a:graphic>
      </p:graphicFrame>
    </p:spTree>
    <p:extLst>
      <p:ext uri="{BB962C8B-B14F-4D97-AF65-F5344CB8AC3E}">
        <p14:creationId xmlns:p14="http://schemas.microsoft.com/office/powerpoint/2010/main" val="2433761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Tecnologías</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sp>
        <p:nvSpPr>
          <p:cNvPr id="8" name="CuadroTexto 7">
            <a:extLst>
              <a:ext uri="{FF2B5EF4-FFF2-40B4-BE49-F238E27FC236}">
                <a16:creationId xmlns:a16="http://schemas.microsoft.com/office/drawing/2014/main" id="{2B4416C3-645B-4D23-8606-88D570F18EED}"/>
              </a:ext>
            </a:extLst>
          </p:cNvPr>
          <p:cNvSpPr txBox="1"/>
          <p:nvPr/>
        </p:nvSpPr>
        <p:spPr>
          <a:xfrm>
            <a:off x="838200" y="2294971"/>
            <a:ext cx="5075817" cy="22680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600" dirty="0">
                <a:latin typeface="IBM Plex Sans Light" panose="020B0403050203000203" pitchFamily="34" charset="0"/>
              </a:rPr>
              <a:t>Extrusión de material</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Inyección de material</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Inyección aglutinante</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Fusión en polvo</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Fotopolimerización</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Inyección de material</a:t>
            </a:r>
          </a:p>
        </p:txBody>
      </p:sp>
      <p:pic>
        <p:nvPicPr>
          <p:cNvPr id="9" name="Imagen 8">
            <a:extLst>
              <a:ext uri="{FF2B5EF4-FFF2-40B4-BE49-F238E27FC236}">
                <a16:creationId xmlns:a16="http://schemas.microsoft.com/office/drawing/2014/main" id="{1CB2DE88-2CE0-4F76-9AAA-9B9DF922CD66}"/>
              </a:ext>
            </a:extLst>
          </p:cNvPr>
          <p:cNvPicPr>
            <a:picLocks noChangeAspect="1"/>
          </p:cNvPicPr>
          <p:nvPr/>
        </p:nvPicPr>
        <p:blipFill>
          <a:blip r:embed="rId2"/>
          <a:stretch>
            <a:fillRect/>
          </a:stretch>
        </p:blipFill>
        <p:spPr>
          <a:xfrm>
            <a:off x="6515720" y="3623882"/>
            <a:ext cx="2638793" cy="2200582"/>
          </a:xfrm>
          <a:prstGeom prst="rect">
            <a:avLst/>
          </a:prstGeom>
        </p:spPr>
      </p:pic>
      <p:pic>
        <p:nvPicPr>
          <p:cNvPr id="11" name="Imagen 10">
            <a:extLst>
              <a:ext uri="{FF2B5EF4-FFF2-40B4-BE49-F238E27FC236}">
                <a16:creationId xmlns:a16="http://schemas.microsoft.com/office/drawing/2014/main" id="{FD56EAE3-81BA-4411-8AA5-22B3A01D966E}"/>
              </a:ext>
            </a:extLst>
          </p:cNvPr>
          <p:cNvPicPr>
            <a:picLocks noChangeAspect="1"/>
          </p:cNvPicPr>
          <p:nvPr/>
        </p:nvPicPr>
        <p:blipFill>
          <a:blip r:embed="rId3"/>
          <a:stretch>
            <a:fillRect/>
          </a:stretch>
        </p:blipFill>
        <p:spPr>
          <a:xfrm>
            <a:off x="9164724" y="2745192"/>
            <a:ext cx="2676899" cy="2934109"/>
          </a:xfrm>
          <a:prstGeom prst="rect">
            <a:avLst/>
          </a:prstGeom>
        </p:spPr>
      </p:pic>
      <p:pic>
        <p:nvPicPr>
          <p:cNvPr id="13" name="Imagen 12">
            <a:extLst>
              <a:ext uri="{FF2B5EF4-FFF2-40B4-BE49-F238E27FC236}">
                <a16:creationId xmlns:a16="http://schemas.microsoft.com/office/drawing/2014/main" id="{416E15D1-C392-40DB-BC16-23D13D9B9A3F}"/>
              </a:ext>
            </a:extLst>
          </p:cNvPr>
          <p:cNvPicPr>
            <a:picLocks noChangeAspect="1"/>
          </p:cNvPicPr>
          <p:nvPr/>
        </p:nvPicPr>
        <p:blipFill>
          <a:blip r:embed="rId4"/>
          <a:stretch>
            <a:fillRect/>
          </a:stretch>
        </p:blipFill>
        <p:spPr>
          <a:xfrm>
            <a:off x="6487141" y="613523"/>
            <a:ext cx="2667372" cy="3029373"/>
          </a:xfrm>
          <a:prstGeom prst="rect">
            <a:avLst/>
          </a:prstGeom>
        </p:spPr>
      </p:pic>
      <p:pic>
        <p:nvPicPr>
          <p:cNvPr id="15" name="Imagen 14">
            <a:extLst>
              <a:ext uri="{FF2B5EF4-FFF2-40B4-BE49-F238E27FC236}">
                <a16:creationId xmlns:a16="http://schemas.microsoft.com/office/drawing/2014/main" id="{9988AA43-8AF1-4CCA-84FB-D170F620801B}"/>
              </a:ext>
            </a:extLst>
          </p:cNvPr>
          <p:cNvPicPr>
            <a:picLocks noChangeAspect="1"/>
          </p:cNvPicPr>
          <p:nvPr/>
        </p:nvPicPr>
        <p:blipFill>
          <a:blip r:embed="rId5"/>
          <a:stretch>
            <a:fillRect/>
          </a:stretch>
        </p:blipFill>
        <p:spPr>
          <a:xfrm>
            <a:off x="9260672" y="563663"/>
            <a:ext cx="2591162" cy="2181529"/>
          </a:xfrm>
          <a:prstGeom prst="rect">
            <a:avLst/>
          </a:prstGeom>
        </p:spPr>
      </p:pic>
      <p:pic>
        <p:nvPicPr>
          <p:cNvPr id="17" name="Imagen 16">
            <a:extLst>
              <a:ext uri="{FF2B5EF4-FFF2-40B4-BE49-F238E27FC236}">
                <a16:creationId xmlns:a16="http://schemas.microsoft.com/office/drawing/2014/main" id="{F71737CD-7BA3-45DD-88DA-608AE9BA43C7}"/>
              </a:ext>
            </a:extLst>
          </p:cNvPr>
          <p:cNvPicPr>
            <a:picLocks noChangeAspect="1"/>
          </p:cNvPicPr>
          <p:nvPr/>
        </p:nvPicPr>
        <p:blipFill>
          <a:blip r:embed="rId6"/>
          <a:stretch>
            <a:fillRect/>
          </a:stretch>
        </p:blipFill>
        <p:spPr>
          <a:xfrm>
            <a:off x="3923874" y="3844790"/>
            <a:ext cx="2581635" cy="2067213"/>
          </a:xfrm>
          <a:prstGeom prst="rect">
            <a:avLst/>
          </a:prstGeom>
        </p:spPr>
      </p:pic>
      <p:pic>
        <p:nvPicPr>
          <p:cNvPr id="19" name="Imagen 18">
            <a:extLst>
              <a:ext uri="{FF2B5EF4-FFF2-40B4-BE49-F238E27FC236}">
                <a16:creationId xmlns:a16="http://schemas.microsoft.com/office/drawing/2014/main" id="{5DF4CB50-DD65-4FB0-9982-6D92BC4F8B7E}"/>
              </a:ext>
            </a:extLst>
          </p:cNvPr>
          <p:cNvPicPr>
            <a:picLocks noChangeAspect="1"/>
          </p:cNvPicPr>
          <p:nvPr/>
        </p:nvPicPr>
        <p:blipFill>
          <a:blip r:embed="rId7"/>
          <a:stretch>
            <a:fillRect/>
          </a:stretch>
        </p:blipFill>
        <p:spPr>
          <a:xfrm>
            <a:off x="4352559" y="1630557"/>
            <a:ext cx="2152950" cy="1609950"/>
          </a:xfrm>
          <a:prstGeom prst="rect">
            <a:avLst/>
          </a:prstGeom>
        </p:spPr>
      </p:pic>
    </p:spTree>
    <p:extLst>
      <p:ext uri="{BB962C8B-B14F-4D97-AF65-F5344CB8AC3E}">
        <p14:creationId xmlns:p14="http://schemas.microsoft.com/office/powerpoint/2010/main" val="2994377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Materiales</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pic>
        <p:nvPicPr>
          <p:cNvPr id="11" name="Imagen 10">
            <a:extLst>
              <a:ext uri="{FF2B5EF4-FFF2-40B4-BE49-F238E27FC236}">
                <a16:creationId xmlns:a16="http://schemas.microsoft.com/office/drawing/2014/main" id="{1A4E3507-E683-439E-9A76-547399527042}"/>
              </a:ext>
            </a:extLst>
          </p:cNvPr>
          <p:cNvPicPr>
            <a:picLocks noChangeAspect="1"/>
          </p:cNvPicPr>
          <p:nvPr/>
        </p:nvPicPr>
        <p:blipFill>
          <a:blip r:embed="rId2"/>
          <a:stretch>
            <a:fillRect/>
          </a:stretch>
        </p:blipFill>
        <p:spPr>
          <a:xfrm>
            <a:off x="7566213" y="1370884"/>
            <a:ext cx="3787587" cy="1581504"/>
          </a:xfrm>
          <a:prstGeom prst="rect">
            <a:avLst/>
          </a:prstGeom>
        </p:spPr>
      </p:pic>
      <p:pic>
        <p:nvPicPr>
          <p:cNvPr id="13" name="Imagen 12">
            <a:extLst>
              <a:ext uri="{FF2B5EF4-FFF2-40B4-BE49-F238E27FC236}">
                <a16:creationId xmlns:a16="http://schemas.microsoft.com/office/drawing/2014/main" id="{E752F0CE-297C-4AE4-891B-B0EFD97AA910}"/>
              </a:ext>
            </a:extLst>
          </p:cNvPr>
          <p:cNvPicPr>
            <a:picLocks noChangeAspect="1"/>
          </p:cNvPicPr>
          <p:nvPr/>
        </p:nvPicPr>
        <p:blipFill>
          <a:blip r:embed="rId3"/>
          <a:stretch>
            <a:fillRect/>
          </a:stretch>
        </p:blipFill>
        <p:spPr>
          <a:xfrm>
            <a:off x="7566213" y="2952388"/>
            <a:ext cx="3815383" cy="2722019"/>
          </a:xfrm>
          <a:prstGeom prst="rect">
            <a:avLst/>
          </a:prstGeom>
        </p:spPr>
      </p:pic>
      <p:sp>
        <p:nvSpPr>
          <p:cNvPr id="14" name="CuadroTexto 13">
            <a:extLst>
              <a:ext uri="{FF2B5EF4-FFF2-40B4-BE49-F238E27FC236}">
                <a16:creationId xmlns:a16="http://schemas.microsoft.com/office/drawing/2014/main" id="{4D1EA0C0-2DEA-450A-BB47-461324A03E51}"/>
              </a:ext>
            </a:extLst>
          </p:cNvPr>
          <p:cNvSpPr txBox="1"/>
          <p:nvPr/>
        </p:nvSpPr>
        <p:spPr>
          <a:xfrm>
            <a:off x="838200" y="2784004"/>
            <a:ext cx="5075817" cy="1529393"/>
          </a:xfrm>
          <a:prstGeom prst="rect">
            <a:avLst/>
          </a:prstGeom>
          <a:noFill/>
        </p:spPr>
        <p:txBody>
          <a:bodyPr wrap="square" rtlCol="0">
            <a:spAutoFit/>
          </a:bodyPr>
          <a:lstStyle/>
          <a:p>
            <a:pPr>
              <a:lnSpc>
                <a:spcPct val="150000"/>
              </a:lnSpc>
            </a:pPr>
            <a:r>
              <a:rPr lang="es-MX" sz="1600" dirty="0">
                <a:latin typeface="IBM Plex Sans Light" panose="020B0403050203000203" pitchFamily="34" charset="0"/>
              </a:rPr>
              <a:t>Una de las tecnologías mas utilizadas es FDM o SLA y algunos de los materiales mas usados y compatibles con la mayoría de las impresoras son los que se muestran a continuación</a:t>
            </a:r>
          </a:p>
        </p:txBody>
      </p:sp>
    </p:spTree>
    <p:extLst>
      <p:ext uri="{BB962C8B-B14F-4D97-AF65-F5344CB8AC3E}">
        <p14:creationId xmlns:p14="http://schemas.microsoft.com/office/powerpoint/2010/main" val="258621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Proceso</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pic>
        <p:nvPicPr>
          <p:cNvPr id="9" name="Imagen 8">
            <a:extLst>
              <a:ext uri="{FF2B5EF4-FFF2-40B4-BE49-F238E27FC236}">
                <a16:creationId xmlns:a16="http://schemas.microsoft.com/office/drawing/2014/main" id="{512E0DDD-23F3-4216-A6BB-8499E4220386}"/>
              </a:ext>
            </a:extLst>
          </p:cNvPr>
          <p:cNvPicPr>
            <a:picLocks noChangeAspect="1"/>
          </p:cNvPicPr>
          <p:nvPr/>
        </p:nvPicPr>
        <p:blipFill>
          <a:blip r:embed="rId2"/>
          <a:stretch>
            <a:fillRect/>
          </a:stretch>
        </p:blipFill>
        <p:spPr>
          <a:xfrm>
            <a:off x="2764921" y="4872091"/>
            <a:ext cx="2588664" cy="1032494"/>
          </a:xfrm>
          <a:prstGeom prst="rect">
            <a:avLst/>
          </a:prstGeom>
        </p:spPr>
      </p:pic>
      <p:sp>
        <p:nvSpPr>
          <p:cNvPr id="10" name="CuadroTexto 9">
            <a:extLst>
              <a:ext uri="{FF2B5EF4-FFF2-40B4-BE49-F238E27FC236}">
                <a16:creationId xmlns:a16="http://schemas.microsoft.com/office/drawing/2014/main" id="{2DEC67C5-904B-4551-96B5-DA5827C89196}"/>
              </a:ext>
            </a:extLst>
          </p:cNvPr>
          <p:cNvSpPr txBox="1"/>
          <p:nvPr/>
        </p:nvSpPr>
        <p:spPr>
          <a:xfrm>
            <a:off x="752031" y="1560638"/>
            <a:ext cx="6614444" cy="3288785"/>
          </a:xfrm>
          <a:prstGeom prst="rect">
            <a:avLst/>
          </a:prstGeom>
          <a:noFill/>
        </p:spPr>
        <p:txBody>
          <a:bodyPr wrap="square" rtlCol="0">
            <a:spAutoFit/>
          </a:bodyPr>
          <a:lstStyle/>
          <a:p>
            <a:pPr>
              <a:lnSpc>
                <a:spcPct val="150000"/>
              </a:lnSpc>
            </a:pPr>
            <a:r>
              <a:rPr lang="es-MX" sz="1400" dirty="0">
                <a:latin typeface="IBM Plex Sans Light" panose="020B0403050203000203" pitchFamily="34" charset="0"/>
              </a:rPr>
              <a:t>El proceso de fabricación aditiva se puede resumir en los siguientes pasos, obtención del modelo de la pieza a fabricar en 3D esto por medio de diferentes programas de diseño 3D (SolidWorks, Fusion360, Blender, entre otros). Después se deberá de obtener el código maquina que la maquina deberá ejecutar para poder obtener el producto, esto puede hacerse mediante programas de procesado o diferentes complementos de los programas de diseño, para obtener así un archivo .gcode que tendrá todos los pasos a seguir para obtener el producto. Antes de todo esto deberemos preparar el material a utilizar y cargarlo a la maquina, además de analizar el mejor proceso o tecnología para fabricar la pieza.</a:t>
            </a:r>
          </a:p>
        </p:txBody>
      </p:sp>
      <p:pic>
        <p:nvPicPr>
          <p:cNvPr id="12" name="Imagen 11">
            <a:extLst>
              <a:ext uri="{FF2B5EF4-FFF2-40B4-BE49-F238E27FC236}">
                <a16:creationId xmlns:a16="http://schemas.microsoft.com/office/drawing/2014/main" id="{338AFE0B-967C-4DB4-914D-DBDA51E62EB6}"/>
              </a:ext>
            </a:extLst>
          </p:cNvPr>
          <p:cNvPicPr>
            <a:picLocks noChangeAspect="1"/>
          </p:cNvPicPr>
          <p:nvPr/>
        </p:nvPicPr>
        <p:blipFill>
          <a:blip r:embed="rId3"/>
          <a:stretch>
            <a:fillRect/>
          </a:stretch>
        </p:blipFill>
        <p:spPr>
          <a:xfrm>
            <a:off x="7939042" y="3632"/>
            <a:ext cx="4252957" cy="2239448"/>
          </a:xfrm>
          <a:prstGeom prst="rect">
            <a:avLst/>
          </a:prstGeom>
        </p:spPr>
      </p:pic>
      <p:pic>
        <p:nvPicPr>
          <p:cNvPr id="14" name="Imagen 13">
            <a:extLst>
              <a:ext uri="{FF2B5EF4-FFF2-40B4-BE49-F238E27FC236}">
                <a16:creationId xmlns:a16="http://schemas.microsoft.com/office/drawing/2014/main" id="{C9F12DE1-4E8E-4971-AC34-73502BB4AEF6}"/>
              </a:ext>
            </a:extLst>
          </p:cNvPr>
          <p:cNvPicPr>
            <a:picLocks noChangeAspect="1"/>
          </p:cNvPicPr>
          <p:nvPr/>
        </p:nvPicPr>
        <p:blipFill>
          <a:blip r:embed="rId4"/>
          <a:stretch>
            <a:fillRect/>
          </a:stretch>
        </p:blipFill>
        <p:spPr>
          <a:xfrm>
            <a:off x="7939042" y="2243080"/>
            <a:ext cx="4252958" cy="2184071"/>
          </a:xfrm>
          <a:prstGeom prst="rect">
            <a:avLst/>
          </a:prstGeom>
        </p:spPr>
      </p:pic>
      <p:pic>
        <p:nvPicPr>
          <p:cNvPr id="6146" name="Picture 2">
            <a:extLst>
              <a:ext uri="{FF2B5EF4-FFF2-40B4-BE49-F238E27FC236}">
                <a16:creationId xmlns:a16="http://schemas.microsoft.com/office/drawing/2014/main" id="{476072E2-1513-4F42-B3CC-F7C21C468B4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t="18567" r="5024" b="33757"/>
          <a:stretch/>
        </p:blipFill>
        <p:spPr bwMode="auto">
          <a:xfrm>
            <a:off x="7939042" y="4427151"/>
            <a:ext cx="4252958" cy="160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55615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888</Words>
  <Application>Microsoft Office PowerPoint</Application>
  <PresentationFormat>Panorámica</PresentationFormat>
  <Paragraphs>107</Paragraphs>
  <Slides>17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Arial</vt:lpstr>
      <vt:lpstr>Calibri</vt:lpstr>
      <vt:lpstr>Calibri Light</vt:lpstr>
      <vt:lpstr>IBM Plex Sans Light</vt:lpstr>
      <vt:lpstr>IBM Plex Sans Medium</vt:lpstr>
      <vt:lpstr>Tema de Office</vt:lpstr>
      <vt:lpstr>Evaluación Unidad 1</vt:lpstr>
      <vt:lpstr>Manufactura aditiva</vt:lpstr>
      <vt:lpstr>Introducción</vt:lpstr>
      <vt:lpstr>Ventajas</vt:lpstr>
      <vt:lpstr>Desventajas</vt:lpstr>
      <vt:lpstr>Sectores</vt:lpstr>
      <vt:lpstr>Tecnologías</vt:lpstr>
      <vt:lpstr>Materiales</vt:lpstr>
      <vt:lpstr>Proceso</vt:lpstr>
      <vt:lpstr>Ejemplo</vt:lpstr>
      <vt:lpstr>Presentación de PowerPoint</vt:lpstr>
      <vt:lpstr>Presentación de PowerPoint</vt:lpstr>
      <vt:lpstr>Presentación de PowerPoint</vt:lpstr>
      <vt:lpstr>Presentación de PowerPoint</vt:lpstr>
      <vt:lpstr>Presentación de PowerPoint</vt:lpstr>
      <vt:lpstr>Presentación de PowerPoint</vt:lpstr>
      <vt:lpstr>Referencias bibliográficas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José Alberto Ramos Galarza</dc:creator>
  <cp:lastModifiedBy>José Alberto Ramos Galarza</cp:lastModifiedBy>
  <cp:revision>5</cp:revision>
  <dcterms:created xsi:type="dcterms:W3CDTF">2022-02-19T20:51:06Z</dcterms:created>
  <dcterms:modified xsi:type="dcterms:W3CDTF">2022-02-20T03:03:24Z</dcterms:modified>
</cp:coreProperties>
</file>